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71"/>
  </p:notesMasterIdLst>
  <p:sldIdLst>
    <p:sldId id="258" r:id="rId2"/>
    <p:sldId id="261" r:id="rId3"/>
    <p:sldId id="262" r:id="rId4"/>
    <p:sldId id="263" r:id="rId5"/>
    <p:sldId id="267" r:id="rId6"/>
    <p:sldId id="264" r:id="rId7"/>
    <p:sldId id="268" r:id="rId8"/>
    <p:sldId id="265" r:id="rId9"/>
    <p:sldId id="272" r:id="rId10"/>
    <p:sldId id="269" r:id="rId11"/>
    <p:sldId id="270" r:id="rId12"/>
    <p:sldId id="271" r:id="rId13"/>
    <p:sldId id="273" r:id="rId14"/>
    <p:sldId id="321" r:id="rId15"/>
    <p:sldId id="274" r:id="rId16"/>
    <p:sldId id="275" r:id="rId17"/>
    <p:sldId id="323" r:id="rId18"/>
    <p:sldId id="276" r:id="rId19"/>
    <p:sldId id="322" r:id="rId20"/>
    <p:sldId id="277" r:id="rId21"/>
    <p:sldId id="278" r:id="rId22"/>
    <p:sldId id="324" r:id="rId23"/>
    <p:sldId id="279" r:id="rId24"/>
    <p:sldId id="280" r:id="rId25"/>
    <p:sldId id="325" r:id="rId26"/>
    <p:sldId id="281" r:id="rId27"/>
    <p:sldId id="282" r:id="rId28"/>
    <p:sldId id="283" r:id="rId29"/>
    <p:sldId id="284" r:id="rId30"/>
    <p:sldId id="285" r:id="rId31"/>
    <p:sldId id="286" r:id="rId32"/>
    <p:sldId id="326" r:id="rId33"/>
    <p:sldId id="287" r:id="rId34"/>
    <p:sldId id="288" r:id="rId35"/>
    <p:sldId id="289" r:id="rId36"/>
    <p:sldId id="327" r:id="rId37"/>
    <p:sldId id="290" r:id="rId38"/>
    <p:sldId id="328" r:id="rId39"/>
    <p:sldId id="291" r:id="rId40"/>
    <p:sldId id="292" r:id="rId41"/>
    <p:sldId id="293" r:id="rId42"/>
    <p:sldId id="329" r:id="rId43"/>
    <p:sldId id="319" r:id="rId44"/>
    <p:sldId id="300" r:id="rId45"/>
    <p:sldId id="294" r:id="rId46"/>
    <p:sldId id="295" r:id="rId47"/>
    <p:sldId id="301" r:id="rId48"/>
    <p:sldId id="296" r:id="rId49"/>
    <p:sldId id="297" r:id="rId50"/>
    <p:sldId id="298" r:id="rId51"/>
    <p:sldId id="299" r:id="rId52"/>
    <p:sldId id="302" r:id="rId53"/>
    <p:sldId id="309" r:id="rId54"/>
    <p:sldId id="303" r:id="rId55"/>
    <p:sldId id="304" r:id="rId56"/>
    <p:sldId id="305" r:id="rId57"/>
    <p:sldId id="306" r:id="rId58"/>
    <p:sldId id="307" r:id="rId59"/>
    <p:sldId id="308" r:id="rId60"/>
    <p:sldId id="310" r:id="rId61"/>
    <p:sldId id="317" r:id="rId62"/>
    <p:sldId id="318" r:id="rId63"/>
    <p:sldId id="316" r:id="rId64"/>
    <p:sldId id="311" r:id="rId65"/>
    <p:sldId id="312" r:id="rId66"/>
    <p:sldId id="313" r:id="rId67"/>
    <p:sldId id="314" r:id="rId68"/>
    <p:sldId id="315" r:id="rId69"/>
    <p:sldId id="320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3462" autoAdjust="0"/>
  </p:normalViewPr>
  <p:slideViewPr>
    <p:cSldViewPr snapToGrid="0">
      <p:cViewPr varScale="1">
        <p:scale>
          <a:sx n="82" d="100"/>
          <a:sy n="82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AAE83-BE78-4843-9A1A-C7459427FDD7}" type="datetimeFigureOut">
              <a:rPr lang="en-US" smtClean="0"/>
              <a:t>19/07/2015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797FD-E34E-4975-9EC9-D4C0ADED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CFB8F-F40A-4716-8A97-31C474265571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006E3-F286-40DD-9BCF-21C200EAD5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A31B4-3E55-4B3A-92D2-62E8FA65CB71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37E3-DF2F-4037-9F65-4F58E5105F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107018-3E2A-4390-9566-E4F66982BAF3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68877-DA42-4C54-B9B7-E1BB4158C2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FB5856-0680-40AD-B1D3-522CB59632F5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B36E2-8ADB-4D91-A73E-F4FFA86AE0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3C1961-BE11-410D-8342-F945F52080B9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C6189-8C95-4C7F-881A-E575CB6192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733D2-5B55-4883-8E3C-EC33CA1F995B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2214F-CF66-497C-A8F0-2F2722CB08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DC30D-1BDC-41F9-9D55-CB46112E96FB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204F9-6EAC-4F24-811E-D421C86CCD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6ED57C-F7F1-4CD8-8A98-5632736F68A7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41CAD-E57F-4260-AEE1-8099FBA928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851CE-FE8F-4F87-9A1C-730A8734EDA2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0700D-174C-4EEC-B0C7-6125E73A47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76C568-79EF-4586-9B71-CA8A74F6CC60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0475A-71EE-447F-9731-9407FAC0A4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BD225-A736-4DE3-9E94-2096636E10E8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18AE1-27F0-4C2F-8B62-94198D1D18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003A78E-78F7-4D8E-B815-636192257F88}" type="datetime1">
              <a:rPr lang="en-US" smtClean="0"/>
              <a:t>19/07/2015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E2096CA-1FBE-445F-979F-499D3021F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2147" y="16764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Collocations are the typical or common combinations of words we use together.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Here are some simple examples: </a:t>
            </a:r>
          </a:p>
          <a:p>
            <a:r>
              <a:rPr lang="en-US" sz="2800" dirty="0" smtClean="0"/>
              <a:t>take </a:t>
            </a:r>
            <a:r>
              <a:rPr lang="en-US" sz="2800" dirty="0"/>
              <a:t>a picture</a:t>
            </a:r>
          </a:p>
          <a:p>
            <a:r>
              <a:rPr lang="en-US" sz="2800" dirty="0" smtClean="0"/>
              <a:t>do a picture</a:t>
            </a:r>
          </a:p>
          <a:p>
            <a:r>
              <a:rPr lang="en-US" sz="2800" dirty="0" smtClean="0"/>
              <a:t>make </a:t>
            </a:r>
            <a:r>
              <a:rPr lang="en-US" sz="2800" dirty="0"/>
              <a:t>a picture </a:t>
            </a:r>
          </a:p>
          <a:p>
            <a:endParaRPr lang="en-US" sz="2800" b="1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quick shower</a:t>
            </a:r>
          </a:p>
          <a:p>
            <a:r>
              <a:rPr lang="en-US" sz="2800" dirty="0"/>
              <a:t>a fast shower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147" y="3810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strike="sngStrike" dirty="0">
                <a:solidFill>
                  <a:prstClr val="black"/>
                </a:solidFill>
              </a:rPr>
              <a:t>do a picture</a:t>
            </a:r>
          </a:p>
          <a:p>
            <a:pPr lvl="0"/>
            <a:r>
              <a:rPr lang="en-US" sz="2800" strike="sngStrike" dirty="0">
                <a:solidFill>
                  <a:prstClr val="black"/>
                </a:solidFill>
              </a:rPr>
              <a:t>make a picture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2147" y="5514770"/>
            <a:ext cx="2206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strike="sngStrik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fast shower </a:t>
            </a: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24086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939" y="3810000"/>
            <a:ext cx="486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147" y="4202056"/>
            <a:ext cx="486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203" y="5514770"/>
            <a:ext cx="486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   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pics\11aaa\Space\Night_s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451" y="3967245"/>
            <a:ext cx="4384012" cy="252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6816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6304" y="1621364"/>
            <a:ext cx="8878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My mother was worried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bad / ill / sick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when it passed midnight and my brother still hadn't come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home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boss was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pleasantly / sickly / visibly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annoyed when the employees told him about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problems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fans were seething with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anger / disappointment / temper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when the team lost the game in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last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5 minutes.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We're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badly / horribly / terribly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sorry, but we won't be able to go to your graduation.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We're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blissfully / immensely / largely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grateful for all the help you've given us in this project.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2928" y="1810906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3936" y="2725700"/>
            <a:ext cx="260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9392" y="3667138"/>
            <a:ext cx="486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 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6968" y="4581538"/>
            <a:ext cx="243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6968" y="5505082"/>
            <a:ext cx="486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                         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474" y="2777515"/>
            <a:ext cx="8977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Annoy: verb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to disturb or bother (a person) in a way that displeases, troubles, or slightly irritates. </a:t>
            </a:r>
            <a:endParaRPr lang="en-US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383" y="3806577"/>
            <a:ext cx="8977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Seething: verb - (of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a person) be filled with intense but unexpressed anger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. "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inwardly he was seething at the slight to his authority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"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709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1" grpId="1"/>
      <p:bldP spid="13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1329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4592" y="1720840"/>
            <a:ext cx="88056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Her father paid the </a:t>
            </a:r>
            <a:r>
              <a:rPr lang="en-US" sz="2000" b="1" dirty="0">
                <a:latin typeface="+mn-lt"/>
              </a:rPr>
              <a:t>affordable / down / studio</a:t>
            </a:r>
            <a:r>
              <a:rPr lang="en-US" sz="2000" dirty="0">
                <a:latin typeface="+mn-lt"/>
              </a:rPr>
              <a:t> payment on her apartment. 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I </a:t>
            </a:r>
            <a:r>
              <a:rPr lang="en-US" sz="2000" dirty="0">
                <a:latin typeface="+mn-lt"/>
              </a:rPr>
              <a:t>can't stand living with my parents; I need a place of my </a:t>
            </a:r>
            <a:r>
              <a:rPr lang="en-US" sz="2000" b="1" dirty="0">
                <a:latin typeface="+mn-lt"/>
              </a:rPr>
              <a:t>independent / own / short-term.</a:t>
            </a:r>
            <a:r>
              <a:rPr lang="en-US" sz="2000" dirty="0">
                <a:latin typeface="+mn-lt"/>
              </a:rPr>
              <a:t> 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I </a:t>
            </a:r>
            <a:r>
              <a:rPr lang="en-US" sz="2000" dirty="0">
                <a:latin typeface="+mn-lt"/>
              </a:rPr>
              <a:t>hope the apartment is </a:t>
            </a:r>
            <a:r>
              <a:rPr lang="en-US" sz="2000" b="1" dirty="0">
                <a:latin typeface="+mn-lt"/>
              </a:rPr>
              <a:t>decorated / furnished / upscale,</a:t>
            </a:r>
            <a:r>
              <a:rPr lang="en-US" sz="2000" dirty="0">
                <a:latin typeface="+mn-lt"/>
              </a:rPr>
              <a:t> because I can't afford to buy appliances. 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I </a:t>
            </a:r>
            <a:r>
              <a:rPr lang="en-US" sz="2000" dirty="0">
                <a:latin typeface="+mn-lt"/>
              </a:rPr>
              <a:t>was having so much fun during my semester abroad that I didn't feel </a:t>
            </a:r>
            <a:r>
              <a:rPr lang="en-US" sz="2000" b="1" dirty="0">
                <a:latin typeface="+mn-lt"/>
              </a:rPr>
              <a:t>cramped / homesick / </a:t>
            </a:r>
            <a:r>
              <a:rPr lang="en-US" sz="2000" b="1" dirty="0" err="1" smtClean="0">
                <a:latin typeface="+mn-lt"/>
              </a:rPr>
              <a:t>housewarm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at all. 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It's </a:t>
            </a:r>
            <a:r>
              <a:rPr lang="en-US" sz="2000" dirty="0">
                <a:latin typeface="+mn-lt"/>
              </a:rPr>
              <a:t>a ten- </a:t>
            </a:r>
            <a:r>
              <a:rPr lang="en-US" sz="2000" b="1" dirty="0">
                <a:latin typeface="+mn-lt"/>
              </a:rPr>
              <a:t>level / room / story</a:t>
            </a:r>
            <a:r>
              <a:rPr lang="en-US" sz="2000" dirty="0">
                <a:latin typeface="+mn-lt"/>
              </a:rPr>
              <a:t> building with two elevators.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5728" y="162663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              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8062" y="225404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92" y="253628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1393" y="3159965"/>
            <a:ext cx="4543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                      _________  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022" y="4391605"/>
            <a:ext cx="4792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                      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976" y="497942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pics\11aaa\Space\Night_s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480050"/>
            <a:ext cx="2152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pics\11aaa\Space\Star_pulse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438" y="4654550"/>
            <a:ext cx="9906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86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7964472" y="6492875"/>
            <a:ext cx="42244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1443841"/>
            <a:ext cx="88513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My bedroom window </a:t>
            </a:r>
            <a:r>
              <a:rPr lang="en-US" sz="2000" b="1" dirty="0">
                <a:latin typeface="+mj-lt"/>
              </a:rPr>
              <a:t>overlooks / oversees / overviews</a:t>
            </a:r>
            <a:r>
              <a:rPr lang="en-US" sz="2000" dirty="0">
                <a:latin typeface="+mj-lt"/>
              </a:rPr>
              <a:t> the mountains. 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My </a:t>
            </a:r>
            <a:r>
              <a:rPr lang="en-US" sz="2000" dirty="0">
                <a:latin typeface="+mj-lt"/>
              </a:rPr>
              <a:t>parents finished paying off their </a:t>
            </a:r>
            <a:r>
              <a:rPr lang="en-US" sz="2000" b="1" dirty="0">
                <a:latin typeface="+mj-lt"/>
              </a:rPr>
              <a:t>borrow / budget / mortgage</a:t>
            </a:r>
            <a:r>
              <a:rPr lang="en-US" sz="2000" dirty="0">
                <a:latin typeface="+mj-lt"/>
              </a:rPr>
              <a:t> after 25 years. 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This </a:t>
            </a:r>
            <a:r>
              <a:rPr lang="en-US" sz="2000" dirty="0">
                <a:latin typeface="+mj-lt"/>
              </a:rPr>
              <a:t>weekend I'm helping my cousin </a:t>
            </a:r>
            <a:r>
              <a:rPr lang="en-US" sz="2000" b="1" dirty="0">
                <a:latin typeface="+mj-lt"/>
              </a:rPr>
              <a:t>change / move / turn</a:t>
            </a:r>
            <a:r>
              <a:rPr lang="en-US" sz="2000" dirty="0">
                <a:latin typeface="+mj-lt"/>
              </a:rPr>
              <a:t> into his new place. 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We're </a:t>
            </a:r>
            <a:r>
              <a:rPr lang="en-US" sz="2000" dirty="0">
                <a:latin typeface="+mj-lt"/>
              </a:rPr>
              <a:t>going to need a more </a:t>
            </a:r>
            <a:r>
              <a:rPr lang="en-US" sz="2000" b="1" dirty="0">
                <a:latin typeface="+mj-lt"/>
              </a:rPr>
              <a:t>short-term / </a:t>
            </a:r>
            <a:r>
              <a:rPr lang="en-US" sz="2000" b="1" dirty="0" smtClean="0">
                <a:latin typeface="+mj-lt"/>
              </a:rPr>
              <a:t>spacious / widespread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apartment now that we're going to </a:t>
            </a:r>
            <a:r>
              <a:rPr lang="en-US" sz="2000" dirty="0" smtClean="0">
                <a:latin typeface="+mj-lt"/>
              </a:rPr>
              <a:t>have </a:t>
            </a:r>
            <a:r>
              <a:rPr lang="en-US" sz="2000" dirty="0">
                <a:latin typeface="+mj-lt"/>
              </a:rPr>
              <a:t>a baby. 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We're </a:t>
            </a:r>
            <a:r>
              <a:rPr lang="en-US" sz="2000" b="1" dirty="0">
                <a:latin typeface="+mj-lt"/>
              </a:rPr>
              <a:t>regenerating / rejuvenating / remodeling</a:t>
            </a:r>
            <a:r>
              <a:rPr lang="en-US" sz="2000" dirty="0">
                <a:latin typeface="+mj-lt"/>
              </a:rPr>
              <a:t> the bathroom, so you'll have to use the one on the </a:t>
            </a:r>
            <a:r>
              <a:rPr lang="en-US" sz="2000" dirty="0" smtClean="0">
                <a:latin typeface="+mj-lt"/>
              </a:rPr>
              <a:t>second </a:t>
            </a:r>
            <a:r>
              <a:rPr lang="en-US" sz="2000" dirty="0">
                <a:latin typeface="+mj-lt"/>
              </a:rPr>
              <a:t>floor.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200" y="135867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9768" y="200076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072" y="287584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             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9960" y="3815362"/>
            <a:ext cx="4685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                      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4504" y="4711474"/>
            <a:ext cx="353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pics\11aaa\Space\Night_s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950" y="5319713"/>
            <a:ext cx="2152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54924" y="5768325"/>
            <a:ext cx="8977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</a:rPr>
              <a:t>Mortgage: House payment</a:t>
            </a:r>
          </a:p>
          <a:p>
            <a:r>
              <a:rPr lang="en-US" dirty="0" smtClean="0">
                <a:latin typeface="+mj-lt"/>
              </a:rPr>
              <a:t>Spacious: Large, having much space</a:t>
            </a:r>
          </a:p>
          <a:p>
            <a:r>
              <a:rPr lang="en-US" dirty="0" smtClean="0">
                <a:latin typeface="+mj-lt"/>
              </a:rPr>
              <a:t>Remodeling:  To reconstruct, to make over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165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-66973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5448" y="598451"/>
            <a:ext cx="8686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 smtClean="0">
              <a:latin typeface="+mj-lt"/>
            </a:endParaRPr>
          </a:p>
          <a:p>
            <a:pPr lvl="0" algn="ctr"/>
            <a:r>
              <a:rPr lang="en-US" sz="2000" b="1" dirty="0">
                <a:solidFill>
                  <a:prstClr val="black"/>
                </a:solidFill>
                <a:latin typeface="Arial"/>
              </a:rPr>
              <a:t>cuisine / diet / fresh / helping / junk / moderation / nourishing / poisoning / processed / snack </a:t>
            </a:r>
            <a:endParaRPr lang="en-US" sz="2000" b="1" dirty="0" smtClean="0">
              <a:solidFill>
                <a:prstClr val="black"/>
              </a:solidFill>
              <a:latin typeface="Arial"/>
            </a:endParaRPr>
          </a:p>
          <a:p>
            <a:pPr lvl="0" algn="ctr"/>
            <a:endParaRPr lang="en-US" sz="2000" b="1" dirty="0">
              <a:solidFill>
                <a:prstClr val="black"/>
              </a:solidFill>
              <a:latin typeface="Arial"/>
            </a:endParaRPr>
          </a:p>
          <a:p>
            <a:r>
              <a:rPr lang="en-US" sz="2000" dirty="0" smtClean="0">
                <a:latin typeface="+mj-lt"/>
              </a:rPr>
              <a:t>During </a:t>
            </a:r>
            <a:r>
              <a:rPr lang="en-US" sz="2000" dirty="0">
                <a:latin typeface="+mj-lt"/>
              </a:rPr>
              <a:t>the summer, our kids eat a lot of __________ food - popcorn, candy, ice cream, cookies, etc.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He </a:t>
            </a:r>
            <a:r>
              <a:rPr lang="en-US" sz="2000" dirty="0">
                <a:latin typeface="+mj-lt"/>
              </a:rPr>
              <a:t>got food __________________ after eating </a:t>
            </a:r>
            <a:r>
              <a:rPr lang="en-US" sz="2000" dirty="0" smtClean="0">
                <a:latin typeface="+mj-lt"/>
              </a:rPr>
              <a:t>from </a:t>
            </a:r>
            <a:r>
              <a:rPr lang="en-US" sz="2000" dirty="0">
                <a:latin typeface="+mj-lt"/>
              </a:rPr>
              <a:t>a street vendor.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I </a:t>
            </a:r>
            <a:r>
              <a:rPr lang="en-US" sz="2000" dirty="0">
                <a:latin typeface="+mj-lt"/>
              </a:rPr>
              <a:t>buy __________________ produce at the farmer's market.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I </a:t>
            </a:r>
            <a:r>
              <a:rPr lang="en-US" sz="2000" dirty="0">
                <a:latin typeface="+mj-lt"/>
              </a:rPr>
              <a:t>drink in __________________; I don't like getting drunk.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I'm </a:t>
            </a:r>
            <a:r>
              <a:rPr lang="en-US" sz="2000" dirty="0">
                <a:latin typeface="+mj-lt"/>
              </a:rPr>
              <a:t>not a huge fan of Mexican __________________. It's too spicy for me.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I've </a:t>
            </a:r>
            <a:r>
              <a:rPr lang="en-US" sz="2000" dirty="0">
                <a:latin typeface="+mj-lt"/>
              </a:rPr>
              <a:t>lost ten pounds so far while on this new __________________.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Spinach </a:t>
            </a:r>
            <a:r>
              <a:rPr lang="en-US" sz="2000" dirty="0">
                <a:latin typeface="+mj-lt"/>
              </a:rPr>
              <a:t>is one of the most __________________ vegetables - it's full of vitamins and minerals.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That </a:t>
            </a:r>
            <a:r>
              <a:rPr lang="en-US" sz="2000" dirty="0">
                <a:latin typeface="+mj-lt"/>
              </a:rPr>
              <a:t>lasagna is delicious; I think I'll have another __________________.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food at this restaurant is all natural - they don't use any type of __________________food.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</a:t>
            </a:r>
            <a:r>
              <a:rPr lang="en-US" sz="2000" dirty="0">
                <a:latin typeface="+mj-lt"/>
              </a:rPr>
              <a:t>stopped driving to grab a quick </a:t>
            </a:r>
            <a:r>
              <a:rPr lang="en-US" sz="2000" dirty="0" smtClean="0">
                <a:latin typeface="+mj-lt"/>
              </a:rPr>
              <a:t>____________ </a:t>
            </a:r>
            <a:r>
              <a:rPr lang="en-US" sz="2000" dirty="0">
                <a:latin typeface="+mj-lt"/>
              </a:rPr>
              <a:t>at a roadside cafe.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57805" y="1583025"/>
            <a:ext cx="712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junk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37718" y="2305161"/>
            <a:ext cx="1410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poisoning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95559" y="3166683"/>
            <a:ext cx="1580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moderation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80279" y="2741607"/>
            <a:ext cx="811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fresh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20919" y="3629055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cuisine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97875" y="4025123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diet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78490" y="4435953"/>
            <a:ext cx="1510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nourishing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44682" y="5167473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helping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1223" y="5917281"/>
            <a:ext cx="1468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processed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98848" y="6327648"/>
            <a:ext cx="912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snack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5448" y="721561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cuisine / diet / fresh / helping / junk / moderation / nourishing / poisoning / processed / snack </a:t>
            </a:r>
            <a:endParaRPr lang="en-US" sz="2000" b="1" dirty="0" smtClean="0">
              <a:latin typeface="+mj-lt"/>
            </a:endParaRPr>
          </a:p>
          <a:p>
            <a:endParaRPr lang="en-US" sz="2000" b="1" dirty="0">
              <a:latin typeface="+mj-lt"/>
            </a:endParaRPr>
          </a:p>
          <a:p>
            <a:r>
              <a:rPr lang="en-US" b="1" dirty="0" smtClean="0">
                <a:latin typeface="+mj-lt"/>
              </a:rPr>
              <a:t>Cuisine: noun - </a:t>
            </a:r>
            <a:r>
              <a:rPr lang="en-US" dirty="0" smtClean="0">
                <a:latin typeface="+mj-lt"/>
              </a:rPr>
              <a:t>a </a:t>
            </a:r>
            <a:r>
              <a:rPr lang="en-US" dirty="0">
                <a:latin typeface="+mj-lt"/>
              </a:rPr>
              <a:t>style or method of cooking, especially as characteristic of a particular country, region, or establishment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sz="800" b="1" dirty="0">
              <a:latin typeface="+mj-lt"/>
            </a:endParaRPr>
          </a:p>
          <a:p>
            <a:r>
              <a:rPr lang="en-US" b="1" dirty="0" smtClean="0">
                <a:latin typeface="+mj-lt"/>
              </a:rPr>
              <a:t>Helping: noun </a:t>
            </a:r>
            <a:r>
              <a:rPr lang="en-US" dirty="0" smtClean="0">
                <a:latin typeface="+mj-lt"/>
              </a:rPr>
              <a:t>- plural </a:t>
            </a:r>
            <a:r>
              <a:rPr lang="en-US" dirty="0">
                <a:latin typeface="+mj-lt"/>
              </a:rPr>
              <a:t>noun: </a:t>
            </a:r>
            <a:r>
              <a:rPr lang="en-US" b="1" dirty="0" smtClean="0">
                <a:latin typeface="+mj-lt"/>
              </a:rPr>
              <a:t>helpings, </a:t>
            </a:r>
            <a:r>
              <a:rPr lang="en-US" dirty="0" smtClean="0">
                <a:latin typeface="+mj-lt"/>
              </a:rPr>
              <a:t>a </a:t>
            </a:r>
            <a:r>
              <a:rPr lang="en-US" dirty="0">
                <a:latin typeface="+mj-lt"/>
              </a:rPr>
              <a:t>portion of food served to one person at one time</a:t>
            </a:r>
            <a:r>
              <a:rPr lang="en-US" dirty="0" smtClean="0">
                <a:latin typeface="+mj-lt"/>
              </a:rPr>
              <a:t>. "</a:t>
            </a:r>
            <a:r>
              <a:rPr lang="en-US" dirty="0">
                <a:latin typeface="+mj-lt"/>
              </a:rPr>
              <a:t>there will be enough for six </a:t>
            </a:r>
            <a:r>
              <a:rPr lang="en-US" dirty="0" smtClean="0">
                <a:latin typeface="+mj-lt"/>
              </a:rPr>
              <a:t>helpings“</a:t>
            </a:r>
          </a:p>
          <a:p>
            <a:endParaRPr lang="en-US" sz="800" dirty="0">
              <a:latin typeface="+mj-lt"/>
            </a:endParaRPr>
          </a:p>
          <a:p>
            <a:r>
              <a:rPr lang="en-US" b="1" dirty="0" smtClean="0">
                <a:latin typeface="+mj-lt"/>
              </a:rPr>
              <a:t>Moderation:  noun - </a:t>
            </a:r>
            <a:r>
              <a:rPr lang="en-US" dirty="0">
                <a:latin typeface="+mj-lt"/>
              </a:rPr>
              <a:t>the avoidance of excess or extremes, especially in one's </a:t>
            </a:r>
            <a:r>
              <a:rPr lang="en-US" dirty="0" smtClean="0">
                <a:latin typeface="+mj-lt"/>
              </a:rPr>
              <a:t>behavior </a:t>
            </a:r>
            <a:r>
              <a:rPr lang="en-US" dirty="0">
                <a:latin typeface="+mj-lt"/>
              </a:rPr>
              <a:t>or political opinions.</a:t>
            </a:r>
          </a:p>
          <a:p>
            <a:endParaRPr lang="en-US" sz="800" b="1" dirty="0" smtClean="0">
              <a:latin typeface="+mj-lt"/>
            </a:endParaRPr>
          </a:p>
          <a:p>
            <a:r>
              <a:rPr lang="en-US" b="1" dirty="0" smtClean="0">
                <a:latin typeface="+mj-lt"/>
                <a:cs typeface="Arial" pitchFamily="34" charset="0"/>
              </a:rPr>
              <a:t>Nourishing: </a:t>
            </a:r>
            <a:r>
              <a:rPr lang="en-US" i="1" dirty="0" smtClean="0">
                <a:latin typeface="+mj-lt"/>
                <a:cs typeface="Arial" pitchFamily="34" charset="0"/>
              </a:rPr>
              <a:t>adjective - </a:t>
            </a:r>
            <a:r>
              <a:rPr lang="en-US" dirty="0" smtClean="0">
                <a:latin typeface="+mj-lt"/>
                <a:cs typeface="Arial" pitchFamily="34" charset="0"/>
              </a:rPr>
              <a:t>(</a:t>
            </a:r>
            <a:r>
              <a:rPr lang="en-US" dirty="0">
                <a:latin typeface="+mj-lt"/>
                <a:cs typeface="Arial" pitchFamily="34" charset="0"/>
              </a:rPr>
              <a:t>of food) containing substances necessary for growth, health, and good condition.</a:t>
            </a:r>
          </a:p>
          <a:p>
            <a:endParaRPr lang="en-US" sz="800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Poisoning: verb - </a:t>
            </a:r>
            <a:r>
              <a:rPr lang="en-US" dirty="0" smtClean="0">
                <a:latin typeface="+mj-lt"/>
              </a:rPr>
              <a:t>administer </a:t>
            </a:r>
            <a:r>
              <a:rPr lang="en-US" dirty="0">
                <a:latin typeface="+mj-lt"/>
              </a:rPr>
              <a:t>poison to (a person or animal), either deliberately or accidentally.</a:t>
            </a:r>
            <a:endParaRPr lang="en-US" b="1" dirty="0" smtClean="0">
              <a:latin typeface="+mj-lt"/>
            </a:endParaRPr>
          </a:p>
          <a:p>
            <a:endParaRPr lang="en-US" sz="800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Processed: </a:t>
            </a:r>
            <a:r>
              <a:rPr lang="en-US" dirty="0" smtClean="0">
                <a:latin typeface="+mj-lt"/>
              </a:rPr>
              <a:t>adjective </a:t>
            </a:r>
            <a:r>
              <a:rPr lang="en-US" dirty="0">
                <a:latin typeface="+mj-lt"/>
              </a:rPr>
              <a:t>- </a:t>
            </a:r>
            <a:r>
              <a:rPr lang="en-US" dirty="0" smtClean="0">
                <a:latin typeface="+mj-lt"/>
              </a:rPr>
              <a:t>processed </a:t>
            </a:r>
            <a:r>
              <a:rPr lang="en-US" dirty="0">
                <a:latin typeface="+mj-lt"/>
              </a:rPr>
              <a:t>food has had some sort of chemical or industrial treatment in order to cook it, preserve it, or improve its taste or </a:t>
            </a:r>
            <a:r>
              <a:rPr lang="en-US" dirty="0" smtClean="0">
                <a:latin typeface="+mj-lt"/>
              </a:rPr>
              <a:t>appearance</a:t>
            </a:r>
            <a:r>
              <a:rPr lang="en-US" dirty="0">
                <a:latin typeface="+mj-lt"/>
              </a:rPr>
              <a:t>.</a:t>
            </a:r>
          </a:p>
          <a:p>
            <a:endParaRPr lang="en-US" sz="2000" b="1" dirty="0" smtClean="0">
              <a:latin typeface="+mj-lt"/>
            </a:endParaRPr>
          </a:p>
          <a:p>
            <a:endParaRPr lang="en-US" sz="2000" b="1" dirty="0">
              <a:latin typeface="+mj-lt"/>
            </a:endParaRPr>
          </a:p>
          <a:p>
            <a:pPr algn="ctr"/>
            <a:endParaRPr lang="en-US" sz="2000" dirty="0">
              <a:latin typeface="+mj-lt"/>
            </a:endParaRPr>
          </a:p>
          <a:p>
            <a:endParaRPr lang="en-US" sz="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194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79946" y="1202574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reason with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/>
              <a:t>to try to persuade someone to act in a wise way or to change their </a:t>
            </a:r>
            <a:r>
              <a:rPr lang="en-US" dirty="0" smtClean="0"/>
              <a:t>behavior </a:t>
            </a:r>
            <a:r>
              <a:rPr lang="en-US" dirty="0"/>
              <a:t>or a decision, by explaining why it is a good idea</a:t>
            </a: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34581" y="6492875"/>
            <a:ext cx="42244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2" descr="C:\pics\11aaa\Space\Night_s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950" y="5319713"/>
            <a:ext cx="2152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pics\11aaa\Space\Night_s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41" y="3828040"/>
            <a:ext cx="2152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43000" y="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08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8685890" y="6426887"/>
            <a:ext cx="440731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" y="1271445"/>
            <a:ext cx="90525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movie from an amateur filmmaker was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based / nominated / presented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for three awards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Did you see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trailer / trilogy / theater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for the new Star Wars movie?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opening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chapter / genre / scene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the movie is very violent.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didn't like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close / end / finish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the movie; it just didn't seem believable.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enjoyed the book because I could really identify with the main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character / role / star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was a very moving film - and it was based on 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factual / real / true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story.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0992" y="123508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" y="159948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4408" y="206812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3664" y="291315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6544" y="341451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              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" y="4623082"/>
            <a:ext cx="4370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     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8736" y="511685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8872" y="5930916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Verb, past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tense: nominated;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propose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or formally enter as a candidate for election or for an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honor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or award.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9456" y="5930915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Noun, Character; a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person in a novel, play, or film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"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author's compassionate identification with his characters"</a:t>
            </a:r>
          </a:p>
        </p:txBody>
      </p:sp>
    </p:spTree>
    <p:extLst>
      <p:ext uri="{BB962C8B-B14F-4D97-AF65-F5344CB8AC3E}">
        <p14:creationId xmlns:p14="http://schemas.microsoft.com/office/powerpoint/2010/main" val="119745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3" grpId="1"/>
      <p:bldP spid="14" grpId="0"/>
      <p:bldP spid="1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6891" y="254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3158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" y="1024091"/>
            <a:ext cx="89245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It's an enjoyable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page / read /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scene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written in a humorous and relatable style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*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Oh no! I lost a book that I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borrowed / loaned / returned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from the library.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documentary deals with a number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controversial / debatable / polemic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topics.</a:t>
            </a:r>
            <a:r>
              <a:rPr lang="en-US" sz="2400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movie was excellent, but the sequel got mediocre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analyses / critics / reviews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movie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Titanic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hits / shoots / stars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Leonardo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DiCaprio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couldn't get a ticket for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initial / opening / beginning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night - they were all sold out.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7440" y="101041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0640" y="1848831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" y="304002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" y="388799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9464" y="440874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4760" y="4883583"/>
            <a:ext cx="458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                    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138" y="615803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B92007"/>
                </a:solidFill>
                <a:latin typeface="+mj-lt"/>
                <a:cs typeface="Arial" pitchFamily="34" charset="0"/>
              </a:rPr>
              <a:t>Noun, Scene; </a:t>
            </a:r>
            <a:r>
              <a:rPr lang="en-US" b="1" dirty="0">
                <a:solidFill>
                  <a:srgbClr val="B92007"/>
                </a:solidFill>
                <a:latin typeface="+mj-lt"/>
              </a:rPr>
              <a:t>a sequence of continuous action in a play, film, opera, or book.</a:t>
            </a:r>
            <a:r>
              <a:rPr lang="en-US" b="1" dirty="0" smtClean="0">
                <a:solidFill>
                  <a:srgbClr val="B92007"/>
                </a:solidFill>
                <a:latin typeface="+mj-lt"/>
                <a:cs typeface="Arial" pitchFamily="34" charset="0"/>
              </a:rPr>
              <a:t> </a:t>
            </a:r>
            <a:endParaRPr lang="en-US" b="1" dirty="0">
              <a:solidFill>
                <a:srgbClr val="B92007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1138" y="601953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adjective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controversial; 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giving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rise or likely to give rise to controversy or public disagreement.</a:t>
            </a:r>
            <a:endParaRPr lang="en-US" dirty="0">
              <a:solidFill>
                <a:srgbClr val="B9200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138" y="6019529"/>
            <a:ext cx="796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adjective</a:t>
            </a:r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mediocre;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only average quality; not very good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"he is an enthusiastic if mediocre painter"</a:t>
            </a:r>
          </a:p>
        </p:txBody>
      </p:sp>
    </p:spTree>
    <p:extLst>
      <p:ext uri="{BB962C8B-B14F-4D97-AF65-F5344CB8AC3E}">
        <p14:creationId xmlns:p14="http://schemas.microsoft.com/office/powerpoint/2010/main" val="410012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488072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5363" y="923116"/>
            <a:ext cx="888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gifted / lyrics / remixed / debut / strumming / tune / gig / following / tour / off-key / hit / upbeat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0180" y="1569447"/>
            <a:ext cx="8659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adjective</a:t>
            </a:r>
            <a:r>
              <a:rPr lang="en-US" sz="2000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gifted;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having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exceptional talent or natural ability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"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gifted amateur musician"</a:t>
            </a:r>
            <a:endParaRPr lang="en-US" sz="2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0180" y="2277333"/>
            <a:ext cx="8594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Lyrics: noun</a:t>
            </a:r>
            <a:r>
              <a:rPr lang="en-US" sz="2000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words of a popular song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"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she has published both music and lyrics for a number of songs"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1744" y="3094080"/>
            <a:ext cx="8511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Remixed: verb;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produce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different version of (a musical recording) by altering the balance of the separate tracks.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1744" y="3937338"/>
            <a:ext cx="8511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noun</a:t>
            </a:r>
            <a:r>
              <a:rPr lang="en-US" sz="2000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: debut;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person's first appearance or performance in a particular capacity or role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"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film marked his debut as a director"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1744" y="4749470"/>
            <a:ext cx="8432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Strumming: verb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play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(a guitar or similar instrument) by sweeping the thumb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or down across the strings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"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he was sitting in the bedroom strumming a guitar"</a:t>
            </a:r>
            <a:endParaRPr lang="en-US" sz="2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9497" y="930474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gifted</a:t>
            </a:r>
            <a:endParaRPr lang="en-US" dirty="0">
              <a:solidFill>
                <a:srgbClr val="B9200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2540" y="929940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lyrics</a:t>
            </a:r>
            <a:endParaRPr lang="en-US" dirty="0">
              <a:solidFill>
                <a:srgbClr val="B9200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9935" y="92994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remixed</a:t>
            </a:r>
            <a:endParaRPr lang="en-US" dirty="0">
              <a:solidFill>
                <a:srgbClr val="B92007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6535" y="924955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debut</a:t>
            </a:r>
            <a:endParaRPr lang="en-US" dirty="0">
              <a:solidFill>
                <a:srgbClr val="B92007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7015" y="92733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strumming</a:t>
            </a:r>
            <a:endParaRPr lang="en-US" dirty="0">
              <a:solidFill>
                <a:srgbClr val="B920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2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566676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5363" y="923116"/>
            <a:ext cx="888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gifted / lyrics / remixed / debut / strumming / tune / gig / following / tour / off-key / hit / upbeat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0180" y="1569447"/>
            <a:ext cx="8659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Noun</a:t>
            </a:r>
            <a:r>
              <a:rPr lang="en-US" sz="2000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: tune;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melody, especially one which characterizes a certain piece of music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“She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left the theatre humming a cheerful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tune."</a:t>
            </a:r>
            <a:endParaRPr lang="en-US" sz="2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0180" y="2277333"/>
            <a:ext cx="8594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Noun: gig;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 job, esp. one as a performer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“Many gigs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as 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drummer have already been schedule for him.”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1744" y="3094080"/>
            <a:ext cx="8802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Noun: following;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 group of people who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support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or believe in 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person,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 idea. “The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candidate has a large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following of young people.”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1744" y="3937338"/>
            <a:ext cx="8511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Adverb: off-key;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singing the wrong notes: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“He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was singing off-key, and it was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very painful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listen too.”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1744" y="4749470"/>
            <a:ext cx="8432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Adjective: upbeat;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full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of hope, happiness, and good feelings: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“With tests all finished,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mood is upbeat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on campus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tonight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."</a:t>
            </a:r>
            <a:endParaRPr lang="en-US" sz="2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221" y="925700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tune</a:t>
            </a:r>
            <a:endParaRPr lang="en-US" dirty="0">
              <a:solidFill>
                <a:srgbClr val="B9200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77200" y="92311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gig</a:t>
            </a:r>
            <a:endParaRPr lang="en-US" dirty="0">
              <a:solidFill>
                <a:srgbClr val="B9200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8114" y="927858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following</a:t>
            </a:r>
            <a:endParaRPr lang="en-US" dirty="0">
              <a:solidFill>
                <a:srgbClr val="B92007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35854" y="92808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off-key</a:t>
            </a:r>
            <a:endParaRPr lang="en-US" dirty="0">
              <a:solidFill>
                <a:srgbClr val="B92007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2479" y="1207259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upbeat</a:t>
            </a:r>
            <a:endParaRPr lang="en-US" dirty="0">
              <a:solidFill>
                <a:srgbClr val="B92007"/>
              </a:solidFill>
            </a:endParaRPr>
          </a:p>
        </p:txBody>
      </p:sp>
      <p:pic>
        <p:nvPicPr>
          <p:cNvPr id="1026" name="Picture 2" descr="C:\pics\11aaa\Space\Night_s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5421313"/>
            <a:ext cx="2152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ics\11aaa\Space\Night_s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61" y="5526906"/>
            <a:ext cx="2152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53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453348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19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5363" y="923116"/>
            <a:ext cx="8887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gifted / lyrics / remixed / debut / strumming / tune / gig / following / tour / off-key / hit / upbeat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can't stand that song; I don't know why it's such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_____________.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like the song, but I don't understand the _________________.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I'm </a:t>
            </a:r>
            <a:r>
              <a:rPr lang="en-US" dirty="0">
                <a:latin typeface="Arial" pitchFamily="34" charset="0"/>
                <a:cs typeface="Arial" pitchFamily="34" charset="0"/>
              </a:rPr>
              <a:t>not really musically ______________, but I practice the violin every day.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It's </a:t>
            </a:r>
            <a:r>
              <a:rPr lang="en-US" dirty="0">
                <a:latin typeface="Arial" pitchFamily="34" charset="0"/>
                <a:cs typeface="Arial" pitchFamily="34" charset="0"/>
              </a:rPr>
              <a:t>such a catchy _____________, I can't get it out of my head!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cousin's band is going on ____________ next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summer.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Someone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choir was singing _____________, and it sounded terrible.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band's _____________ album was a huge success.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DJ played some _______________ tracks at the wedding reception.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singer has attracted quite a devoted _____________ in Korea - her concerts there are always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sold </a:t>
            </a:r>
            <a:r>
              <a:rPr lang="en-US" dirty="0">
                <a:latin typeface="Arial" pitchFamily="34" charset="0"/>
                <a:cs typeface="Arial" pitchFamily="34" charset="0"/>
              </a:rPr>
              <a:t>out.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street musician sat on a park bench, _______________ his guitar.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latin typeface="Arial" pitchFamily="34" charset="0"/>
                <a:cs typeface="Arial" pitchFamily="34" charset="0"/>
              </a:rPr>
              <a:t>music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too slow. </a:t>
            </a:r>
            <a:r>
              <a:rPr lang="en-US" dirty="0">
                <a:latin typeface="Arial" pitchFamily="34" charset="0"/>
                <a:cs typeface="Arial" pitchFamily="34" charset="0"/>
              </a:rPr>
              <a:t>Let's listen to something with a more ___________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tempo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We're </a:t>
            </a:r>
            <a:r>
              <a:rPr lang="en-US" dirty="0">
                <a:latin typeface="Arial" pitchFamily="34" charset="0"/>
                <a:cs typeface="Arial" pitchFamily="34" charset="0"/>
              </a:rPr>
              <a:t>going to play a ____________ at the Jazz Club on Friday night.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870166" y="1433822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hit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65697" y="1872734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lyrics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59054" y="2267712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gifted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54098" y="2653546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tune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6606" y="3057882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tour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01358" y="3427214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off-key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06910" y="3864340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debut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672402" y="4588502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following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02573" y="421917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remixed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05691" y="530173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strumming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34246" y="5678424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upbeat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59753" y="6055114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gig</a:t>
            </a:r>
            <a:endParaRPr lang="en-US" dirty="0"/>
          </a:p>
        </p:txBody>
      </p:sp>
      <p:pic>
        <p:nvPicPr>
          <p:cNvPr id="5122" name="Picture 2" descr="C:\pics\11aaa\Space\Star_puls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650" y="1555750"/>
            <a:ext cx="9906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27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357025" y="4260418"/>
            <a:ext cx="1165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raised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 friend of mine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birth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to her son at home with the help of a nurse.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 see my 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        extended 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family once a year, during our annual family vacation.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 was raised in a very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loving     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family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in which everyone helped each other.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 was 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            by 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my grandparents after my parents passed away.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I'm on good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terms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with all my former boyfriends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28410" y="1679448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/took/went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3102" y="2542032"/>
            <a:ext cx="54752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excepted /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expanded /extended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077178" y="3370004"/>
            <a:ext cx="3735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1412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joyful / </a:t>
            </a:r>
            <a:r>
              <a:rPr lang="en-US" sz="2800" dirty="0" smtClean="0">
                <a:solidFill>
                  <a:srgbClr val="F1412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         / </a:t>
            </a:r>
            <a:r>
              <a:rPr lang="en-US" sz="2800" dirty="0">
                <a:solidFill>
                  <a:srgbClr val="F1412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tender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09329" y="4261101"/>
            <a:ext cx="4157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1412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created / grown / </a:t>
            </a:r>
            <a:r>
              <a:rPr lang="en-US" sz="2800" dirty="0" smtClean="0">
                <a:solidFill>
                  <a:srgbClr val="F1412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raised</a:t>
            </a:r>
            <a:endParaRPr lang="en-US" sz="2800" dirty="0">
              <a:solidFill>
                <a:srgbClr val="F1412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8988" y="5105400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1412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friends / relations / </a:t>
            </a:r>
            <a:endParaRPr lang="en-US" dirty="0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24086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8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5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9542" y="6492875"/>
            <a:ext cx="532171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20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9728" y="1305342"/>
            <a:ext cx="8887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Barbara has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made / put / set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 new world record, with 5 gold medals in judo.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you want to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do / go / play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hiking with us this weekend?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long have you been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doing / going / playing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football?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did / played / went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volleyball in college.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soccer game is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failed / led / tied,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they do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extra kicks to try and score, in order 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determine the winner.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Jeff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Diana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did / played / went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rock climbing in the mountains.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son wants to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do / go / play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karate.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Our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team won third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lead / place / record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in the basketball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competition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/ performance / tournament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5336" y="124133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7944" y="184110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          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6080" y="241559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752" y="303896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                 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3432" y="364333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0032" y="457053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0592" y="516963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5059" y="581411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 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612579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pics\11aaa\Space\Star_pulse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4899025"/>
            <a:ext cx="9906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91298" y="6457890"/>
            <a:ext cx="5652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Noun: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 competition with many competitors.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5866" y="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40731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6888" y="1293519"/>
            <a:ext cx="88971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She's been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doing / going / playing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gymnastics since she was 5 years old.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baseball team was unable to make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comeback / setback /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takeback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lost the game 5-2.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biker from Australia currently has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best / first / lead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but the bikers from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Peru are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close behind.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ice skater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broke / removed / withdrew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from the competition due to a knee injury.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runners were stretching before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match / race / test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began.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Tim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achieved / enhanced / won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 personal best with his time of 23.04 seconds.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was the final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place / record / score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the baseball game?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9152" y="122994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2784" y="179911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0430" y="270437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0240" y="367789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5444" y="455835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          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3160" y="518239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9152" y="606022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07043" y="101018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latin typeface="+mj-lt"/>
              </a:rPr>
              <a:t>体操；体操训练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58500" y="4997720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/>
              <a:t>实现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390236" y="3442297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/>
              <a:t>撤回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371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4" grpId="0"/>
      <p:bldP spid="13" grpId="0"/>
      <p:bldP spid="13" grpId="1"/>
      <p:bldP spid="14" grpId="0"/>
      <p:bldP spid="1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9144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+mj-lt"/>
                <a:cs typeface="Arial" pitchFamily="34" charset="0"/>
              </a:rPr>
              <a:t>English Collocations</a:t>
            </a:r>
            <a:endParaRPr lang="en-US" sz="5400" dirty="0">
              <a:latin typeface="+mj-lt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3158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>
                <a:latin typeface="+mj-lt"/>
              </a:rPr>
              <a:t>22</a:t>
            </a:fld>
            <a:endParaRPr lang="en-US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615" y="963066"/>
            <a:ext cx="27782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diabetes </a:t>
            </a:r>
          </a:p>
          <a:p>
            <a:r>
              <a:rPr lang="en-US" sz="2000" dirty="0" smtClean="0">
                <a:latin typeface="+mj-lt"/>
              </a:rPr>
              <a:t>lifestyle  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diagnosed  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chronic  </a:t>
            </a:r>
          </a:p>
          <a:p>
            <a:r>
              <a:rPr lang="en-US" sz="2000" dirty="0" smtClean="0">
                <a:latin typeface="+mj-lt"/>
              </a:rPr>
              <a:t>prescription  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relieve  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life </a:t>
            </a:r>
            <a:r>
              <a:rPr lang="en-US" sz="2000" dirty="0" smtClean="0">
                <a:solidFill>
                  <a:prstClr val="black"/>
                </a:solidFill>
              </a:rPr>
              <a:t>expectancy</a:t>
            </a:r>
          </a:p>
          <a:p>
            <a:r>
              <a:rPr lang="en-US" sz="2000" dirty="0"/>
              <a:t>swelling</a:t>
            </a:r>
            <a:r>
              <a:rPr lang="en-US" sz="2000" dirty="0" smtClean="0">
                <a:latin typeface="+mj-lt"/>
              </a:rPr>
              <a:t> </a:t>
            </a:r>
          </a:p>
          <a:p>
            <a:r>
              <a:rPr lang="en-US" sz="2000" dirty="0"/>
              <a:t>multiple </a:t>
            </a:r>
            <a:r>
              <a:rPr lang="en-US" sz="2000" dirty="0" smtClean="0"/>
              <a:t>sclerosis</a:t>
            </a:r>
          </a:p>
          <a:p>
            <a:r>
              <a:rPr lang="en-US" sz="2000" dirty="0" smtClean="0"/>
              <a:t>Vaccinations</a:t>
            </a:r>
          </a:p>
          <a:p>
            <a:r>
              <a:rPr lang="en-US" sz="2000" dirty="0"/>
              <a:t>tropical </a:t>
            </a:r>
            <a:r>
              <a:rPr lang="en-US" sz="2000" dirty="0" smtClean="0"/>
              <a:t>country</a:t>
            </a:r>
          </a:p>
          <a:p>
            <a:r>
              <a:rPr lang="en-US" sz="2000" dirty="0"/>
              <a:t>medications</a:t>
            </a:r>
            <a:endParaRPr lang="en-US" sz="2000" dirty="0" smtClean="0"/>
          </a:p>
          <a:p>
            <a:r>
              <a:rPr lang="en-US" sz="2000" dirty="0"/>
              <a:t>bipolar </a:t>
            </a:r>
            <a:r>
              <a:rPr lang="en-US" sz="2000" dirty="0" smtClean="0"/>
              <a:t>disorder</a:t>
            </a:r>
          </a:p>
          <a:p>
            <a:r>
              <a:rPr lang="en-US" sz="2000" dirty="0" smtClean="0"/>
              <a:t>Insurance</a:t>
            </a:r>
          </a:p>
          <a:p>
            <a:r>
              <a:rPr lang="en-US" sz="2000" dirty="0" smtClean="0"/>
              <a:t>comfortable </a:t>
            </a:r>
            <a:r>
              <a:rPr lang="en-US" sz="2000" dirty="0"/>
              <a:t>as </a:t>
            </a:r>
            <a:r>
              <a:rPr lang="en-US" sz="2000" dirty="0" smtClean="0"/>
              <a:t>possible</a:t>
            </a:r>
          </a:p>
          <a:p>
            <a:r>
              <a:rPr lang="en-US" sz="2000" dirty="0"/>
              <a:t>posture</a:t>
            </a:r>
            <a:endParaRPr lang="en-US" sz="2000" dirty="0" smtClean="0">
              <a:latin typeface="+mj-lt"/>
            </a:endParaRPr>
          </a:p>
          <a:p>
            <a:endParaRPr lang="en-US" sz="800" dirty="0" smtClean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4611" y="955210"/>
            <a:ext cx="27782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diabetes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lifestyle 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diagnosed 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chronic 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prescription 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relieve  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life </a:t>
            </a:r>
            <a:r>
              <a:rPr lang="en-US" sz="2000" dirty="0" smtClean="0">
                <a:solidFill>
                  <a:srgbClr val="FF0000"/>
                </a:solidFill>
              </a:rPr>
              <a:t>expectancy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swelling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multiple </a:t>
            </a:r>
            <a:r>
              <a:rPr lang="en-US" sz="2000" dirty="0" smtClean="0">
                <a:solidFill>
                  <a:srgbClr val="FF0000"/>
                </a:solidFill>
              </a:rPr>
              <a:t>sclerosis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Vaccinations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tropical </a:t>
            </a:r>
            <a:r>
              <a:rPr lang="en-US" sz="2000" dirty="0" smtClean="0">
                <a:solidFill>
                  <a:srgbClr val="FF0000"/>
                </a:solidFill>
              </a:rPr>
              <a:t>country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medications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bipolar </a:t>
            </a:r>
            <a:r>
              <a:rPr lang="en-US" sz="2000" dirty="0" smtClean="0">
                <a:solidFill>
                  <a:srgbClr val="FF0000"/>
                </a:solidFill>
              </a:rPr>
              <a:t>disorder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Insurance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comfortable </a:t>
            </a:r>
            <a:r>
              <a:rPr lang="en-US" sz="2000" dirty="0">
                <a:solidFill>
                  <a:srgbClr val="FF0000"/>
                </a:solidFill>
              </a:rPr>
              <a:t>as </a:t>
            </a:r>
            <a:r>
              <a:rPr lang="en-US" sz="2000" dirty="0" smtClean="0">
                <a:solidFill>
                  <a:srgbClr val="FF0000"/>
                </a:solidFill>
              </a:rPr>
              <a:t>possible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posture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8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8932" y="947812"/>
            <a:ext cx="64950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 disorder </a:t>
            </a:r>
            <a:r>
              <a:rPr lang="en-US" sz="2000" dirty="0" smtClean="0">
                <a:latin typeface="+mj-lt"/>
              </a:rPr>
              <a:t>causing many health problems</a:t>
            </a:r>
          </a:p>
          <a:p>
            <a:r>
              <a:rPr lang="en-US" sz="2000" dirty="0">
                <a:latin typeface="+mj-lt"/>
              </a:rPr>
              <a:t>the way in which a person </a:t>
            </a:r>
            <a:r>
              <a:rPr lang="en-US" sz="2000" dirty="0" smtClean="0">
                <a:latin typeface="+mj-lt"/>
              </a:rPr>
              <a:t>lives</a:t>
            </a:r>
          </a:p>
          <a:p>
            <a:r>
              <a:rPr lang="en-US" sz="2000" dirty="0">
                <a:latin typeface="+mj-lt"/>
              </a:rPr>
              <a:t>identify the nature of </a:t>
            </a:r>
            <a:r>
              <a:rPr lang="en-US" sz="2000" dirty="0" smtClean="0">
                <a:latin typeface="+mj-lt"/>
              </a:rPr>
              <a:t>an illness</a:t>
            </a:r>
          </a:p>
          <a:p>
            <a:r>
              <a:rPr lang="en-US" sz="2000" dirty="0">
                <a:latin typeface="+mj-lt"/>
              </a:rPr>
              <a:t>persisting for a long time or constantly </a:t>
            </a:r>
            <a:r>
              <a:rPr lang="en-US" sz="2000" dirty="0" smtClean="0">
                <a:latin typeface="+mj-lt"/>
              </a:rPr>
              <a:t>recurring</a:t>
            </a:r>
          </a:p>
          <a:p>
            <a:r>
              <a:rPr lang="en-US" sz="2000" dirty="0" smtClean="0">
                <a:latin typeface="+mj-lt"/>
              </a:rPr>
              <a:t>a </a:t>
            </a:r>
            <a:r>
              <a:rPr lang="en-US" sz="2000" dirty="0">
                <a:latin typeface="+mj-lt"/>
              </a:rPr>
              <a:t>written direction </a:t>
            </a:r>
            <a:r>
              <a:rPr lang="en-US" sz="2000" dirty="0" smtClean="0">
                <a:latin typeface="+mj-lt"/>
              </a:rPr>
              <a:t>authorizing </a:t>
            </a:r>
            <a:r>
              <a:rPr lang="en-US" sz="2000" dirty="0">
                <a:latin typeface="+mj-lt"/>
              </a:rPr>
              <a:t>a person to buy medicine</a:t>
            </a:r>
          </a:p>
          <a:p>
            <a:r>
              <a:rPr lang="en-US" sz="2000" dirty="0">
                <a:latin typeface="+mj-lt"/>
              </a:rPr>
              <a:t>cause pain to become less severe</a:t>
            </a:r>
          </a:p>
          <a:p>
            <a:r>
              <a:rPr lang="en-US" sz="2000" dirty="0">
                <a:latin typeface="+mj-lt"/>
              </a:rPr>
              <a:t>the average period that a person may expect to </a:t>
            </a:r>
            <a:r>
              <a:rPr lang="en-US" sz="2000" dirty="0" smtClean="0">
                <a:latin typeface="+mj-lt"/>
              </a:rPr>
              <a:t>live</a:t>
            </a:r>
          </a:p>
          <a:p>
            <a:r>
              <a:rPr lang="en-US" sz="2000" dirty="0">
                <a:latin typeface="+mj-lt"/>
              </a:rPr>
              <a:t>an abnormal enlargement of a part of the </a:t>
            </a:r>
            <a:r>
              <a:rPr lang="en-US" sz="2000" dirty="0" smtClean="0">
                <a:latin typeface="+mj-lt"/>
              </a:rPr>
              <a:t>body</a:t>
            </a:r>
          </a:p>
          <a:p>
            <a:r>
              <a:rPr lang="en-US" sz="2000" dirty="0">
                <a:latin typeface="+mj-lt"/>
              </a:rPr>
              <a:t>disease involving damage to the </a:t>
            </a:r>
            <a:r>
              <a:rPr lang="en-US" sz="2000" dirty="0" smtClean="0">
                <a:latin typeface="+mj-lt"/>
              </a:rPr>
              <a:t>brain</a:t>
            </a:r>
          </a:p>
          <a:p>
            <a:r>
              <a:rPr lang="en-US" sz="2000" dirty="0" smtClean="0">
                <a:latin typeface="+mj-lt"/>
              </a:rPr>
              <a:t>a </a:t>
            </a:r>
            <a:r>
              <a:rPr lang="en-US" sz="2000" dirty="0">
                <a:latin typeface="+mj-lt"/>
              </a:rPr>
              <a:t>preparation used </a:t>
            </a:r>
            <a:r>
              <a:rPr lang="en-US" sz="2000" dirty="0" smtClean="0">
                <a:latin typeface="+mj-lt"/>
              </a:rPr>
              <a:t>to </a:t>
            </a:r>
            <a:r>
              <a:rPr lang="en-US" sz="2000" dirty="0">
                <a:latin typeface="+mj-lt"/>
              </a:rPr>
              <a:t>confer immunity against a </a:t>
            </a:r>
            <a:r>
              <a:rPr lang="en-US" sz="2000" dirty="0" smtClean="0">
                <a:latin typeface="+mj-lt"/>
              </a:rPr>
              <a:t>disease</a:t>
            </a:r>
          </a:p>
          <a:p>
            <a:r>
              <a:rPr lang="en-US" sz="2000" dirty="0">
                <a:latin typeface="+mj-lt"/>
              </a:rPr>
              <a:t>a</a:t>
            </a:r>
            <a:r>
              <a:rPr lang="en-US" sz="2000" dirty="0" smtClean="0">
                <a:latin typeface="+mj-lt"/>
              </a:rPr>
              <a:t>rea of the earth known </a:t>
            </a:r>
            <a:r>
              <a:rPr lang="en-US" sz="2000" dirty="0">
                <a:latin typeface="+mj-lt"/>
              </a:rPr>
              <a:t>for being warm and </a:t>
            </a:r>
            <a:r>
              <a:rPr lang="en-US" sz="2000" dirty="0" smtClean="0">
                <a:latin typeface="+mj-lt"/>
              </a:rPr>
              <a:t>humid</a:t>
            </a:r>
          </a:p>
          <a:p>
            <a:r>
              <a:rPr lang="en-US" sz="2000" dirty="0">
                <a:latin typeface="+mj-lt"/>
              </a:rPr>
              <a:t>medicine that is used to treat or prevent </a:t>
            </a:r>
            <a:r>
              <a:rPr lang="en-US" sz="2000" dirty="0" smtClean="0">
                <a:latin typeface="+mj-lt"/>
              </a:rPr>
              <a:t>disease</a:t>
            </a:r>
          </a:p>
          <a:p>
            <a:r>
              <a:rPr lang="en-US" sz="2000" dirty="0">
                <a:latin typeface="+mj-lt"/>
              </a:rPr>
              <a:t>a mental condition </a:t>
            </a:r>
            <a:r>
              <a:rPr lang="en-US" sz="2000" dirty="0" smtClean="0">
                <a:latin typeface="+mj-lt"/>
              </a:rPr>
              <a:t>of periods </a:t>
            </a:r>
            <a:r>
              <a:rPr lang="en-US" sz="2000" dirty="0">
                <a:latin typeface="+mj-lt"/>
              </a:rPr>
              <a:t>of elation and </a:t>
            </a:r>
            <a:r>
              <a:rPr lang="en-US" sz="2000" dirty="0" smtClean="0">
                <a:latin typeface="+mj-lt"/>
              </a:rPr>
              <a:t>depression</a:t>
            </a:r>
          </a:p>
          <a:p>
            <a:r>
              <a:rPr lang="en-US" sz="2000" dirty="0">
                <a:latin typeface="+mj-lt"/>
              </a:rPr>
              <a:t>guarantee of </a:t>
            </a:r>
            <a:r>
              <a:rPr lang="en-US" sz="2000" dirty="0" smtClean="0">
                <a:latin typeface="+mj-lt"/>
              </a:rPr>
              <a:t>payment </a:t>
            </a:r>
            <a:r>
              <a:rPr lang="en-US" sz="2000" dirty="0">
                <a:latin typeface="+mj-lt"/>
              </a:rPr>
              <a:t>for </a:t>
            </a:r>
            <a:r>
              <a:rPr lang="en-US" sz="2000" dirty="0" smtClean="0">
                <a:latin typeface="+mj-lt"/>
              </a:rPr>
              <a:t>loss</a:t>
            </a:r>
            <a:r>
              <a:rPr lang="en-US" sz="2000" dirty="0">
                <a:latin typeface="+mj-lt"/>
              </a:rPr>
              <a:t>, damage, </a:t>
            </a:r>
            <a:r>
              <a:rPr lang="en-US" sz="2000" dirty="0" smtClean="0">
                <a:latin typeface="+mj-lt"/>
              </a:rPr>
              <a:t>or illness</a:t>
            </a:r>
          </a:p>
          <a:p>
            <a:r>
              <a:rPr lang="en-US" sz="2000" dirty="0">
                <a:latin typeface="+mj-lt"/>
              </a:rPr>
              <a:t>t</a:t>
            </a:r>
            <a:r>
              <a:rPr lang="en-US" sz="2000" dirty="0" smtClean="0">
                <a:latin typeface="+mj-lt"/>
              </a:rPr>
              <a:t>ry to make a person more comfortable given limitations</a:t>
            </a:r>
          </a:p>
          <a:p>
            <a:r>
              <a:rPr lang="en-US" sz="2000" dirty="0">
                <a:latin typeface="+mj-lt"/>
              </a:rPr>
              <a:t>a particular position of the body</a:t>
            </a:r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51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9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5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1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7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3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9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3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5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1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5" dur="5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7" dur="5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9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5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8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1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4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7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0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3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6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9" dur="5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3" dur="5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5" dur="5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9" dur="500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4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8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1" dur="500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0662">
            <a:off x="6307931" y="1599882"/>
            <a:ext cx="11715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6783">
            <a:off x="6447310" y="1516273"/>
            <a:ext cx="11715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3000" y="9144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+mj-lt"/>
                <a:cs typeface="Arial" pitchFamily="34" charset="0"/>
              </a:rPr>
              <a:t>English Collocations</a:t>
            </a:r>
            <a:endParaRPr lang="en-US" sz="5400" dirty="0">
              <a:latin typeface="+mj-lt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3158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>
                <a:latin typeface="+mj-lt"/>
              </a:rPr>
              <a:t>23</a:t>
            </a:fld>
            <a:endParaRPr lang="en-US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456" y="953638"/>
            <a:ext cx="68136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Adults </a:t>
            </a:r>
            <a:r>
              <a:rPr lang="en-US" sz="2000" dirty="0">
                <a:latin typeface="+mj-lt"/>
              </a:rPr>
              <a:t>who have diabetes need to make </a:t>
            </a:r>
            <a:r>
              <a:rPr lang="en-US" sz="2000" dirty="0" smtClean="0">
                <a:latin typeface="+mj-lt"/>
              </a:rPr>
              <a:t>some lifestyle  </a:t>
            </a:r>
            <a:endParaRPr lang="en-US" sz="2000" dirty="0">
              <a:latin typeface="+mj-lt"/>
            </a:endParaRP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After </a:t>
            </a:r>
            <a:r>
              <a:rPr lang="en-US" sz="2000" dirty="0">
                <a:latin typeface="+mj-lt"/>
              </a:rPr>
              <a:t>a series of exams, Diana was diagnosed 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He </a:t>
            </a:r>
            <a:r>
              <a:rPr lang="en-US" sz="2000" dirty="0">
                <a:latin typeface="+mj-lt"/>
              </a:rPr>
              <a:t>suffers from chronic  </a:t>
            </a:r>
            <a:endParaRPr lang="en-US" sz="2000" dirty="0" smtClean="0">
              <a:latin typeface="+mj-lt"/>
            </a:endParaRP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He </a:t>
            </a:r>
            <a:r>
              <a:rPr lang="en-US" sz="2000" dirty="0">
                <a:latin typeface="+mj-lt"/>
              </a:rPr>
              <a:t>takes some very strong prescription 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If </a:t>
            </a:r>
            <a:r>
              <a:rPr lang="en-US" sz="2000" dirty="0">
                <a:latin typeface="+mj-lt"/>
              </a:rPr>
              <a:t>you pull a muscle, ice can help relieve 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Japan </a:t>
            </a:r>
            <a:r>
              <a:rPr lang="en-US" sz="2000" dirty="0">
                <a:latin typeface="+mj-lt"/>
              </a:rPr>
              <a:t>has the highest life  </a:t>
            </a:r>
            <a:endParaRPr lang="en-US" sz="2000" dirty="0" smtClean="0">
              <a:latin typeface="+mj-lt"/>
            </a:endParaRPr>
          </a:p>
          <a:p>
            <a:endParaRPr lang="en-US" sz="800" dirty="0" smtClean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7055" y="3423178"/>
            <a:ext cx="567268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US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vaccinations </a:t>
            </a:r>
            <a:r>
              <a:rPr lang="en-US" dirty="0">
                <a:latin typeface="+mj-lt"/>
              </a:rPr>
              <a:t>before traveling to </a:t>
            </a:r>
            <a:r>
              <a:rPr lang="en-US" dirty="0" smtClean="0">
                <a:latin typeface="+mj-lt"/>
              </a:rPr>
              <a:t>a tropical </a:t>
            </a:r>
            <a:r>
              <a:rPr lang="en-US" dirty="0">
                <a:latin typeface="+mj-lt"/>
              </a:rPr>
              <a:t>country.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medications </a:t>
            </a:r>
            <a:r>
              <a:rPr lang="en-US" dirty="0">
                <a:latin typeface="+mj-lt"/>
              </a:rPr>
              <a:t>to treat his bipolar </a:t>
            </a:r>
            <a:r>
              <a:rPr lang="en-US" dirty="0" smtClean="0">
                <a:latin typeface="+mj-lt"/>
              </a:rPr>
              <a:t>disorder</a:t>
            </a:r>
            <a:r>
              <a:rPr lang="en-US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insurance</a:t>
            </a:r>
            <a:r>
              <a:rPr lang="en-US" dirty="0">
                <a:latin typeface="+mj-lt"/>
              </a:rPr>
              <a:t>, so she had to pay for the </a:t>
            </a:r>
            <a:r>
              <a:rPr lang="en-US" dirty="0" smtClean="0">
                <a:latin typeface="+mj-lt"/>
              </a:rPr>
              <a:t>surgery </a:t>
            </a:r>
            <a:r>
              <a:rPr lang="en-US" dirty="0">
                <a:latin typeface="+mj-lt"/>
              </a:rPr>
              <a:t>herself.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injuries </a:t>
            </a:r>
            <a:r>
              <a:rPr lang="en-US" dirty="0">
                <a:latin typeface="+mj-lt"/>
              </a:rPr>
              <a:t>- just some cuts and bruises.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ill </a:t>
            </a:r>
            <a:r>
              <a:rPr lang="en-US" dirty="0">
                <a:latin typeface="+mj-lt"/>
              </a:rPr>
              <a:t>and should be made as </a:t>
            </a:r>
            <a:r>
              <a:rPr lang="en-US" dirty="0" smtClean="0">
                <a:latin typeface="+mj-lt"/>
              </a:rPr>
              <a:t>comfortable </a:t>
            </a:r>
            <a:r>
              <a:rPr lang="en-US" dirty="0">
                <a:latin typeface="+mj-lt"/>
              </a:rPr>
              <a:t>as possible.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cold</a:t>
            </a:r>
            <a:r>
              <a:rPr lang="en-US" dirty="0">
                <a:latin typeface="+mj-lt"/>
              </a:rPr>
              <a:t>, so she's staying home from </a:t>
            </a:r>
            <a:r>
              <a:rPr lang="en-US" dirty="0" smtClean="0">
                <a:latin typeface="+mj-lt"/>
              </a:rPr>
              <a:t>school </a:t>
            </a:r>
            <a:r>
              <a:rPr lang="en-US" dirty="0">
                <a:latin typeface="+mj-lt"/>
              </a:rPr>
              <a:t>today.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changes</a:t>
            </a:r>
            <a:r>
              <a:rPr lang="en-US" dirty="0">
                <a:latin typeface="+mj-lt"/>
              </a:rPr>
              <a:t>, such as cutting down </a:t>
            </a:r>
            <a:r>
              <a:rPr lang="en-US" dirty="0" smtClean="0">
                <a:latin typeface="+mj-lt"/>
              </a:rPr>
              <a:t>on sugar</a:t>
            </a:r>
            <a:r>
              <a:rPr lang="en-US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back </a:t>
            </a:r>
            <a:r>
              <a:rPr lang="en-US" dirty="0">
                <a:latin typeface="+mj-lt"/>
              </a:rPr>
              <a:t>pain thanks to years of poor </a:t>
            </a:r>
            <a:r>
              <a:rPr lang="en-US" dirty="0" smtClean="0">
                <a:latin typeface="+mj-lt"/>
              </a:rPr>
              <a:t>posture</a:t>
            </a:r>
            <a:r>
              <a:rPr lang="en-US" dirty="0">
                <a:latin typeface="+mj-lt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73152" y="5171624"/>
            <a:ext cx="37033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  <a:latin typeface="+mj-lt"/>
              </a:rPr>
              <a:t>expectancy in the world, at 83 years.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  <a:latin typeface="+mj-lt"/>
              </a:rPr>
              <a:t>diet and get lots of exercise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+mj-lt"/>
              </a:rPr>
              <a:t>the pain and reduce swelling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+mj-lt"/>
              </a:rPr>
              <a:t>with multiple sclerosis. </a:t>
            </a:r>
          </a:p>
          <a:p>
            <a:endParaRPr lang="en-US" dirty="0">
              <a:latin typeface="+mj-lt"/>
            </a:endParaRPr>
          </a:p>
          <a:p>
            <a:pPr lvl="0"/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456" y="963693"/>
            <a:ext cx="70762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B92007"/>
                </a:solidFill>
                <a:latin typeface="+mj-lt"/>
              </a:rPr>
              <a:t>Adults </a:t>
            </a:r>
            <a:r>
              <a:rPr lang="en-US" sz="2000" dirty="0">
                <a:solidFill>
                  <a:srgbClr val="B92007"/>
                </a:solidFill>
                <a:latin typeface="+mj-lt"/>
              </a:rPr>
              <a:t>who have diabetes need to make </a:t>
            </a:r>
            <a:r>
              <a:rPr lang="en-US" sz="2000" dirty="0" smtClean="0">
                <a:solidFill>
                  <a:srgbClr val="B92007"/>
                </a:solidFill>
                <a:latin typeface="+mj-lt"/>
              </a:rPr>
              <a:t>some lifestyle  </a:t>
            </a:r>
            <a:endParaRPr lang="en-US" sz="2000" dirty="0">
              <a:solidFill>
                <a:srgbClr val="B92007"/>
              </a:solidFill>
              <a:latin typeface="+mj-lt"/>
            </a:endParaRP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solidFill>
                  <a:srgbClr val="B92007"/>
                </a:solidFill>
                <a:latin typeface="+mj-lt"/>
              </a:rPr>
              <a:t>After </a:t>
            </a:r>
            <a:r>
              <a:rPr lang="en-US" sz="2000" dirty="0">
                <a:solidFill>
                  <a:srgbClr val="B92007"/>
                </a:solidFill>
                <a:latin typeface="+mj-lt"/>
              </a:rPr>
              <a:t>a series of exams, Diana was diagnosed 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solidFill>
                  <a:srgbClr val="B92007"/>
                </a:solidFill>
                <a:latin typeface="+mj-lt"/>
              </a:rPr>
              <a:t>He </a:t>
            </a:r>
            <a:r>
              <a:rPr lang="en-US" sz="2000" dirty="0">
                <a:solidFill>
                  <a:srgbClr val="B92007"/>
                </a:solidFill>
                <a:latin typeface="+mj-lt"/>
              </a:rPr>
              <a:t>suffers from chronic  </a:t>
            </a:r>
            <a:endParaRPr lang="en-US" sz="2000" dirty="0" smtClean="0">
              <a:solidFill>
                <a:srgbClr val="B92007"/>
              </a:solidFill>
              <a:latin typeface="+mj-lt"/>
            </a:endParaRP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solidFill>
                  <a:srgbClr val="B92007"/>
                </a:solidFill>
                <a:latin typeface="+mj-lt"/>
              </a:rPr>
              <a:t>He </a:t>
            </a:r>
            <a:r>
              <a:rPr lang="en-US" sz="2000" dirty="0">
                <a:solidFill>
                  <a:srgbClr val="B92007"/>
                </a:solidFill>
                <a:latin typeface="+mj-lt"/>
              </a:rPr>
              <a:t>takes some very strong prescription 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solidFill>
                  <a:srgbClr val="B92007"/>
                </a:solidFill>
                <a:latin typeface="+mj-lt"/>
              </a:rPr>
              <a:t>If </a:t>
            </a:r>
            <a:r>
              <a:rPr lang="en-US" sz="2000" dirty="0">
                <a:solidFill>
                  <a:srgbClr val="B92007"/>
                </a:solidFill>
                <a:latin typeface="+mj-lt"/>
              </a:rPr>
              <a:t>you pull a muscle, ice can help relieve  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000" dirty="0" smtClean="0">
                <a:solidFill>
                  <a:srgbClr val="B92007"/>
                </a:solidFill>
                <a:latin typeface="+mj-lt"/>
              </a:rPr>
              <a:t>Japan </a:t>
            </a:r>
            <a:r>
              <a:rPr lang="en-US" sz="2000" dirty="0">
                <a:solidFill>
                  <a:srgbClr val="B92007"/>
                </a:solidFill>
                <a:latin typeface="+mj-lt"/>
              </a:rPr>
              <a:t>has the highest life  </a:t>
            </a:r>
            <a:endParaRPr lang="en-US" sz="2000" dirty="0" smtClean="0">
              <a:solidFill>
                <a:srgbClr val="B92007"/>
              </a:solidFill>
              <a:latin typeface="+mj-lt"/>
            </a:endParaRPr>
          </a:p>
          <a:p>
            <a:endParaRPr lang="en-US" sz="800" dirty="0" smtClean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7055" y="3421262"/>
            <a:ext cx="571159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US" dirty="0" smtClean="0">
              <a:solidFill>
                <a:srgbClr val="B92007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B92007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+mj-lt"/>
              </a:rPr>
              <a:t>medications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to treat his bipolar </a:t>
            </a:r>
            <a:r>
              <a:rPr lang="en-US" dirty="0" smtClean="0">
                <a:solidFill>
                  <a:srgbClr val="B92007"/>
                </a:solidFill>
                <a:latin typeface="+mj-lt"/>
              </a:rPr>
              <a:t>disorder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 smtClean="0">
              <a:solidFill>
                <a:srgbClr val="B92007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B92007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rgbClr val="B92007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B92007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+mj-lt"/>
              </a:rPr>
              <a:t>changes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, such as cutting down </a:t>
            </a:r>
            <a:r>
              <a:rPr lang="en-US" dirty="0" smtClean="0">
                <a:solidFill>
                  <a:srgbClr val="B92007"/>
                </a:solidFill>
                <a:latin typeface="+mj-lt"/>
              </a:rPr>
              <a:t>on sugar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+mj-lt"/>
              </a:rPr>
              <a:t>back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pain thanks to years of poor </a:t>
            </a:r>
            <a:r>
              <a:rPr lang="en-US" dirty="0" smtClean="0">
                <a:solidFill>
                  <a:srgbClr val="B92007"/>
                </a:solidFill>
                <a:latin typeface="+mj-lt"/>
              </a:rPr>
              <a:t>posture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152" y="5171624"/>
            <a:ext cx="37033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+mj-lt"/>
              </a:rPr>
              <a:t>expectancy in the world, at 83 years.</a:t>
            </a:r>
          </a:p>
          <a:p>
            <a:pPr>
              <a:spcAft>
                <a:spcPts val="600"/>
              </a:spcAft>
            </a:pPr>
            <a:endParaRPr lang="en-US" dirty="0" smtClean="0">
              <a:solidFill>
                <a:srgbClr val="B92007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+mj-lt"/>
              </a:rPr>
              <a:t>the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pain and reduce swelling</a:t>
            </a:r>
            <a:r>
              <a:rPr lang="en-US" dirty="0" smtClean="0">
                <a:solidFill>
                  <a:srgbClr val="B92007"/>
                </a:solidFill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+mj-lt"/>
              </a:rPr>
              <a:t>with multiple sclerosis. </a:t>
            </a:r>
          </a:p>
          <a:p>
            <a:endParaRPr lang="en-US" dirty="0">
              <a:latin typeface="+mj-lt"/>
            </a:endParaRPr>
          </a:p>
          <a:p>
            <a:pPr lvl="0"/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9940">
            <a:off x="512002" y="4275999"/>
            <a:ext cx="739192" cy="75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0275">
            <a:off x="4494451" y="3070910"/>
            <a:ext cx="817526" cy="70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7306">
            <a:off x="7732747" y="2704096"/>
            <a:ext cx="1123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3191">
            <a:off x="2420958" y="3450656"/>
            <a:ext cx="1028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9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+mj-lt"/>
                <a:cs typeface="Arial" pitchFamily="34" charset="0"/>
              </a:rPr>
              <a:t>English Collocations</a:t>
            </a:r>
            <a:endParaRPr lang="en-US" sz="5400" dirty="0">
              <a:latin typeface="+mj-lt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60751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>
                <a:latin typeface="+mj-lt"/>
              </a:rPr>
              <a:t>24</a:t>
            </a:fld>
            <a:endParaRPr lang="en-US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273" y="1838635"/>
            <a:ext cx="13470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  <a:latin typeface="+mj-lt"/>
                <a:cs typeface="Arial" pitchFamily="34" charset="0"/>
              </a:rPr>
              <a:t>b</a:t>
            </a:r>
            <a:r>
              <a:rPr lang="en-US" sz="20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alanced</a:t>
            </a: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 </a:t>
            </a:r>
            <a:endParaRPr lang="en-US" sz="20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patient</a:t>
            </a:r>
          </a:p>
          <a:p>
            <a:pPr lvl="0"/>
            <a:endParaRPr lang="en-US" sz="2000" dirty="0" smtClean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terminally  </a:t>
            </a:r>
            <a:endParaRPr lang="en-US" sz="20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endParaRPr lang="en-US" sz="2000" dirty="0" smtClean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accident</a:t>
            </a:r>
          </a:p>
          <a:p>
            <a:pPr lvl="0"/>
            <a:endParaRPr lang="en-US" sz="2000" dirty="0" smtClean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minor </a:t>
            </a:r>
            <a:endParaRPr lang="en-US" sz="2000" dirty="0">
              <a:solidFill>
                <a:prstClr val="black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1204" y="1838183"/>
            <a:ext cx="13470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balanced </a:t>
            </a:r>
            <a:endParaRPr lang="en-US" sz="2000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/>
            <a:endParaRPr lang="en-US" sz="2000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patient</a:t>
            </a:r>
          </a:p>
          <a:p>
            <a:pPr lvl="0"/>
            <a:endParaRPr lang="en-US" sz="2000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terminally  </a:t>
            </a:r>
            <a:endParaRPr lang="en-US" sz="2000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/>
            <a:endParaRPr lang="en-US" sz="2000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accident</a:t>
            </a:r>
          </a:p>
          <a:p>
            <a:pPr lvl="0"/>
            <a:endParaRPr lang="en-US" sz="2000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minor </a:t>
            </a:r>
            <a:endParaRPr lang="en-US" sz="2000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8840" y="1855769"/>
            <a:ext cx="7216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  <a:cs typeface="Arial" pitchFamily="34" charset="0"/>
              </a:rPr>
              <a:t>(food) having </a:t>
            </a:r>
            <a:r>
              <a:rPr lang="en-US" sz="2000" dirty="0">
                <a:latin typeface="+mj-lt"/>
                <a:cs typeface="Arial" pitchFamily="34" charset="0"/>
              </a:rPr>
              <a:t>different </a:t>
            </a:r>
            <a:r>
              <a:rPr lang="en-US" sz="2000" dirty="0" smtClean="0">
                <a:latin typeface="+mj-lt"/>
                <a:cs typeface="Arial" pitchFamily="34" charset="0"/>
              </a:rPr>
              <a:t>types </a:t>
            </a:r>
            <a:r>
              <a:rPr lang="en-US" sz="2000" dirty="0">
                <a:latin typeface="+mj-lt"/>
                <a:cs typeface="Arial" pitchFamily="34" charset="0"/>
              </a:rPr>
              <a:t>in the </a:t>
            </a:r>
            <a:r>
              <a:rPr lang="en-US" sz="2000" dirty="0" smtClean="0">
                <a:latin typeface="+mj-lt"/>
                <a:cs typeface="Arial" pitchFamily="34" charset="0"/>
              </a:rPr>
              <a:t>proper amounts </a:t>
            </a:r>
          </a:p>
          <a:p>
            <a:endParaRPr lang="en-US" sz="2000" dirty="0">
              <a:latin typeface="+mj-lt"/>
              <a:cs typeface="Arial" pitchFamily="34" charset="0"/>
            </a:endParaRPr>
          </a:p>
          <a:p>
            <a:r>
              <a:rPr lang="en-US" sz="2000" dirty="0">
                <a:latin typeface="+mj-lt"/>
                <a:cs typeface="Arial" pitchFamily="34" charset="0"/>
              </a:rPr>
              <a:t>person receiving </a:t>
            </a:r>
            <a:r>
              <a:rPr lang="en-US" sz="2000" dirty="0" smtClean="0">
                <a:latin typeface="+mj-lt"/>
                <a:cs typeface="Arial" pitchFamily="34" charset="0"/>
              </a:rPr>
              <a:t>medical care</a:t>
            </a:r>
          </a:p>
          <a:p>
            <a:endParaRPr lang="en-US" sz="2000" dirty="0">
              <a:latin typeface="+mj-lt"/>
              <a:cs typeface="Arial" pitchFamily="34" charset="0"/>
            </a:endParaRPr>
          </a:p>
          <a:p>
            <a:r>
              <a:rPr lang="en-US" sz="2000" dirty="0">
                <a:latin typeface="+mj-lt"/>
                <a:cs typeface="Arial" pitchFamily="34" charset="0"/>
              </a:rPr>
              <a:t>A person who is sick </a:t>
            </a:r>
            <a:r>
              <a:rPr lang="en-US" sz="2000" dirty="0" smtClean="0">
                <a:latin typeface="+mj-lt"/>
                <a:cs typeface="Arial" pitchFamily="34" charset="0"/>
              </a:rPr>
              <a:t>with </a:t>
            </a:r>
            <a:r>
              <a:rPr lang="en-US" sz="2000" dirty="0">
                <a:latin typeface="+mj-lt"/>
                <a:cs typeface="Arial" pitchFamily="34" charset="0"/>
              </a:rPr>
              <a:t>a disease that will </a:t>
            </a:r>
            <a:r>
              <a:rPr lang="en-US" sz="2000" dirty="0" smtClean="0">
                <a:latin typeface="+mj-lt"/>
                <a:cs typeface="Arial" pitchFamily="34" charset="0"/>
              </a:rPr>
              <a:t>end </a:t>
            </a:r>
            <a:r>
              <a:rPr lang="en-US" sz="2000" dirty="0">
                <a:latin typeface="+mj-lt"/>
                <a:cs typeface="Arial" pitchFamily="34" charset="0"/>
              </a:rPr>
              <a:t>their </a:t>
            </a:r>
            <a:r>
              <a:rPr lang="en-US" sz="2000" dirty="0" smtClean="0">
                <a:latin typeface="+mj-lt"/>
                <a:cs typeface="Arial" pitchFamily="34" charset="0"/>
              </a:rPr>
              <a:t>life</a:t>
            </a:r>
          </a:p>
          <a:p>
            <a:endParaRPr lang="en-US" sz="2000" dirty="0">
              <a:latin typeface="+mj-lt"/>
              <a:cs typeface="Arial" pitchFamily="34" charset="0"/>
            </a:endParaRPr>
          </a:p>
          <a:p>
            <a:r>
              <a:rPr lang="en-US" sz="2000" dirty="0">
                <a:latin typeface="+mj-lt"/>
                <a:cs typeface="Arial" pitchFamily="34" charset="0"/>
              </a:rPr>
              <a:t>an unfortunate incident that happens </a:t>
            </a:r>
            <a:r>
              <a:rPr lang="en-US" sz="2000" dirty="0" smtClean="0">
                <a:latin typeface="+mj-lt"/>
                <a:cs typeface="Arial" pitchFamily="34" charset="0"/>
              </a:rPr>
              <a:t>unexpectedly</a:t>
            </a:r>
          </a:p>
          <a:p>
            <a:endParaRPr lang="en-US" sz="2000" dirty="0">
              <a:latin typeface="+mj-lt"/>
              <a:cs typeface="Arial" pitchFamily="34" charset="0"/>
            </a:endParaRPr>
          </a:p>
          <a:p>
            <a:r>
              <a:rPr lang="en-US" sz="2000" dirty="0">
                <a:latin typeface="+mj-lt"/>
                <a:cs typeface="Arial" pitchFamily="34" charset="0"/>
              </a:rPr>
              <a:t>lesser in importance, seriousness, or </a:t>
            </a:r>
            <a:r>
              <a:rPr lang="en-US" sz="2000" dirty="0" smtClean="0">
                <a:latin typeface="+mj-lt"/>
                <a:cs typeface="Arial" pitchFamily="34" charset="0"/>
              </a:rPr>
              <a:t>significance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93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88" y="5806635"/>
            <a:ext cx="1028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253" y="2033012"/>
            <a:ext cx="12096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38">
            <a:off x="3880491" y="1151393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560" y="1181510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26024">
            <a:off x="6672855" y="1257711"/>
            <a:ext cx="1123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+mj-lt"/>
                <a:cs typeface="Arial" pitchFamily="34" charset="0"/>
              </a:rPr>
              <a:t>English Collocations</a:t>
            </a:r>
            <a:endParaRPr lang="en-US" sz="5400" dirty="0">
              <a:latin typeface="+mj-lt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299471" y="6581260"/>
            <a:ext cx="42857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>
                <a:latin typeface="+mj-lt"/>
              </a:rPr>
              <a:t>25</a:t>
            </a:fld>
            <a:endParaRPr lang="en-US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3916" y="1236751"/>
            <a:ext cx="64694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  <a:latin typeface="+mj-lt"/>
                <a:cs typeface="Arial" pitchFamily="34" charset="0"/>
              </a:rPr>
              <a:t>My daughter has a bad  </a:t>
            </a:r>
          </a:p>
          <a:p>
            <a:pPr lvl="0"/>
            <a:endParaRPr lang="en-US" sz="8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+mj-lt"/>
                <a:cs typeface="Arial" pitchFamily="34" charset="0"/>
              </a:rPr>
              <a:t>My son needs to get some  </a:t>
            </a:r>
          </a:p>
          <a:p>
            <a:pPr lvl="0"/>
            <a:endParaRPr lang="en-US" sz="8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+mj-lt"/>
                <a:cs typeface="Arial" pitchFamily="34" charset="0"/>
              </a:rPr>
              <a:t>She didn't have health  </a:t>
            </a:r>
          </a:p>
          <a:p>
            <a:pPr lvl="0"/>
            <a:endParaRPr lang="en-US" sz="8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+mj-lt"/>
                <a:cs typeface="Arial" pitchFamily="34" charset="0"/>
              </a:rPr>
              <a:t>The best way to lose weight is to eat </a:t>
            </a:r>
            <a:r>
              <a:rPr lang="en-US" sz="20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a balanced </a:t>
            </a:r>
            <a:endParaRPr lang="en-US" sz="20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endParaRPr lang="en-US" sz="8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+mj-lt"/>
                <a:cs typeface="Arial" pitchFamily="34" charset="0"/>
              </a:rPr>
              <a:t>The patient in room 4 is terminally  </a:t>
            </a:r>
          </a:p>
          <a:p>
            <a:pPr lvl="0"/>
            <a:endParaRPr lang="en-US" sz="8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+mj-lt"/>
                <a:cs typeface="Arial" pitchFamily="34" charset="0"/>
              </a:rPr>
              <a:t>They walked away from the accident with minor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3916" y="1236752"/>
            <a:ext cx="59441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B92007"/>
                </a:solidFill>
                <a:latin typeface="+mj-lt"/>
                <a:cs typeface="Arial" pitchFamily="34" charset="0"/>
              </a:rPr>
              <a:t>My daughter has a bad  </a:t>
            </a:r>
          </a:p>
          <a:p>
            <a:pPr lvl="0"/>
            <a:endParaRPr lang="en-US" sz="800" dirty="0">
              <a:solidFill>
                <a:srgbClr val="B92007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srgbClr val="B92007"/>
                </a:solidFill>
                <a:latin typeface="+mj-lt"/>
                <a:cs typeface="Arial" pitchFamily="34" charset="0"/>
              </a:rPr>
              <a:t>My son needs to get some  </a:t>
            </a:r>
          </a:p>
          <a:p>
            <a:pPr lvl="0"/>
            <a:endParaRPr lang="en-US" sz="800" dirty="0">
              <a:solidFill>
                <a:srgbClr val="B92007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srgbClr val="B92007"/>
                </a:solidFill>
                <a:latin typeface="+mj-lt"/>
                <a:cs typeface="Arial" pitchFamily="34" charset="0"/>
              </a:rPr>
              <a:t>She didn't have health  </a:t>
            </a:r>
          </a:p>
          <a:p>
            <a:pPr lvl="0"/>
            <a:endParaRPr lang="en-US" sz="800" dirty="0">
              <a:solidFill>
                <a:srgbClr val="B92007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srgbClr val="B92007"/>
                </a:solidFill>
                <a:latin typeface="+mj-lt"/>
                <a:cs typeface="Arial" pitchFamily="34" charset="0"/>
              </a:rPr>
              <a:t>The best way to lose weight is to eat </a:t>
            </a:r>
            <a:r>
              <a:rPr lang="en-US" sz="2000" dirty="0" smtClean="0">
                <a:solidFill>
                  <a:srgbClr val="B92007"/>
                </a:solidFill>
                <a:latin typeface="+mj-lt"/>
                <a:cs typeface="Arial" pitchFamily="34" charset="0"/>
              </a:rPr>
              <a:t>a balanced </a:t>
            </a:r>
            <a:endParaRPr lang="en-US" sz="2000" dirty="0">
              <a:solidFill>
                <a:srgbClr val="B92007"/>
              </a:solidFill>
              <a:latin typeface="+mj-lt"/>
              <a:cs typeface="Arial" pitchFamily="34" charset="0"/>
            </a:endParaRPr>
          </a:p>
          <a:p>
            <a:pPr lvl="0"/>
            <a:endParaRPr lang="en-US" sz="800" dirty="0">
              <a:solidFill>
                <a:srgbClr val="B92007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srgbClr val="B92007"/>
                </a:solidFill>
                <a:latin typeface="+mj-lt"/>
                <a:cs typeface="Arial" pitchFamily="34" charset="0"/>
              </a:rPr>
              <a:t>The patient in room 4 is terminally  </a:t>
            </a:r>
          </a:p>
          <a:p>
            <a:pPr lvl="0"/>
            <a:endParaRPr lang="en-US" sz="800" dirty="0">
              <a:solidFill>
                <a:srgbClr val="B92007"/>
              </a:solidFill>
              <a:latin typeface="+mj-lt"/>
              <a:cs typeface="Arial" pitchFamily="34" charset="0"/>
            </a:endParaRPr>
          </a:p>
          <a:p>
            <a:pPr lvl="0"/>
            <a:r>
              <a:rPr lang="en-US" sz="2000" dirty="0">
                <a:solidFill>
                  <a:srgbClr val="B92007"/>
                </a:solidFill>
                <a:latin typeface="+mj-lt"/>
                <a:cs typeface="Arial" pitchFamily="34" charset="0"/>
              </a:rPr>
              <a:t>They walked away from the accident with minor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01048" y="3913533"/>
            <a:ext cx="5636366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vaccinations </a:t>
            </a:r>
            <a:r>
              <a:rPr lang="en-US" dirty="0">
                <a:latin typeface="+mj-lt"/>
              </a:rPr>
              <a:t>before traveling to </a:t>
            </a:r>
            <a:r>
              <a:rPr lang="en-US" dirty="0" smtClean="0">
                <a:latin typeface="+mj-lt"/>
              </a:rPr>
              <a:t>a tropical </a:t>
            </a:r>
            <a:r>
              <a:rPr lang="en-US" dirty="0">
                <a:latin typeface="+mj-lt"/>
              </a:rPr>
              <a:t>country.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medications </a:t>
            </a:r>
            <a:r>
              <a:rPr lang="en-US" dirty="0">
                <a:latin typeface="+mj-lt"/>
              </a:rPr>
              <a:t>to treat his bipolar </a:t>
            </a:r>
            <a:r>
              <a:rPr lang="en-US" dirty="0" smtClean="0">
                <a:latin typeface="+mj-lt"/>
              </a:rPr>
              <a:t>disorder</a:t>
            </a:r>
            <a:r>
              <a:rPr lang="en-US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insurance</a:t>
            </a:r>
            <a:r>
              <a:rPr lang="en-US" dirty="0">
                <a:latin typeface="+mj-lt"/>
              </a:rPr>
              <a:t>, so she had to pay for the </a:t>
            </a:r>
            <a:r>
              <a:rPr lang="en-US" dirty="0" smtClean="0">
                <a:latin typeface="+mj-lt"/>
              </a:rPr>
              <a:t>surgery </a:t>
            </a:r>
            <a:r>
              <a:rPr lang="en-US" dirty="0">
                <a:latin typeface="+mj-lt"/>
              </a:rPr>
              <a:t>herself.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injuries </a:t>
            </a:r>
            <a:r>
              <a:rPr lang="en-US" dirty="0">
                <a:latin typeface="+mj-lt"/>
              </a:rPr>
              <a:t>- just some cuts and bruises.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ill </a:t>
            </a:r>
            <a:r>
              <a:rPr lang="en-US" dirty="0">
                <a:latin typeface="+mj-lt"/>
              </a:rPr>
              <a:t>and should be made as </a:t>
            </a:r>
            <a:r>
              <a:rPr lang="en-US" dirty="0" smtClean="0">
                <a:latin typeface="+mj-lt"/>
              </a:rPr>
              <a:t>comfortable </a:t>
            </a:r>
            <a:r>
              <a:rPr lang="en-US" dirty="0">
                <a:latin typeface="+mj-lt"/>
              </a:rPr>
              <a:t>as possible.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cold</a:t>
            </a:r>
            <a:r>
              <a:rPr lang="en-US" dirty="0">
                <a:latin typeface="+mj-lt"/>
              </a:rPr>
              <a:t>, so she's staying home from </a:t>
            </a:r>
            <a:r>
              <a:rPr lang="en-US" dirty="0" smtClean="0">
                <a:latin typeface="+mj-lt"/>
              </a:rPr>
              <a:t>school </a:t>
            </a:r>
            <a:r>
              <a:rPr lang="en-US" dirty="0">
                <a:latin typeface="+mj-lt"/>
              </a:rPr>
              <a:t>today.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changes</a:t>
            </a:r>
            <a:r>
              <a:rPr lang="en-US" dirty="0">
                <a:latin typeface="+mj-lt"/>
              </a:rPr>
              <a:t>, such as cutting down </a:t>
            </a:r>
            <a:r>
              <a:rPr lang="en-US" dirty="0" smtClean="0">
                <a:latin typeface="+mj-lt"/>
              </a:rPr>
              <a:t>on sugar</a:t>
            </a:r>
            <a:r>
              <a:rPr lang="en-US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back </a:t>
            </a:r>
            <a:r>
              <a:rPr lang="en-US" dirty="0">
                <a:latin typeface="+mj-lt"/>
              </a:rPr>
              <a:t>pain thanks to years of poor </a:t>
            </a:r>
            <a:r>
              <a:rPr lang="en-US" dirty="0" smtClean="0">
                <a:latin typeface="+mj-lt"/>
              </a:rPr>
              <a:t>posture</a:t>
            </a:r>
            <a:r>
              <a:rPr lang="en-US" dirty="0">
                <a:latin typeface="+mj-lt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701048" y="3916890"/>
            <a:ext cx="5943617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+mj-lt"/>
              </a:rPr>
              <a:t>vaccinations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before traveling to </a:t>
            </a:r>
            <a:r>
              <a:rPr lang="en-US" dirty="0" smtClean="0">
                <a:solidFill>
                  <a:srgbClr val="B92007"/>
                </a:solidFill>
                <a:latin typeface="+mj-lt"/>
              </a:rPr>
              <a:t>a tropical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country.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medications </a:t>
            </a:r>
            <a:r>
              <a:rPr lang="en-US" dirty="0">
                <a:latin typeface="+mj-lt"/>
              </a:rPr>
              <a:t>to treat his bipolar </a:t>
            </a:r>
            <a:r>
              <a:rPr lang="en-US" dirty="0" smtClean="0">
                <a:latin typeface="+mj-lt"/>
              </a:rPr>
              <a:t>disorder</a:t>
            </a:r>
            <a:r>
              <a:rPr lang="en-US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+mj-lt"/>
              </a:rPr>
              <a:t>insurance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, so she had to pay for the </a:t>
            </a:r>
            <a:r>
              <a:rPr lang="en-US" dirty="0" smtClean="0">
                <a:solidFill>
                  <a:srgbClr val="B92007"/>
                </a:solidFill>
                <a:latin typeface="+mj-lt"/>
              </a:rPr>
              <a:t>surgery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herself.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+mj-lt"/>
              </a:rPr>
              <a:t>injuries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- just some cuts and bruises.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+mj-lt"/>
              </a:rPr>
              <a:t>ill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and should be made as </a:t>
            </a:r>
            <a:r>
              <a:rPr lang="en-US" dirty="0" smtClean="0">
                <a:solidFill>
                  <a:srgbClr val="B92007"/>
                </a:solidFill>
                <a:latin typeface="+mj-lt"/>
              </a:rPr>
              <a:t>comfortable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as possible.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+mj-lt"/>
              </a:rPr>
              <a:t>cold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, so she's staying home from </a:t>
            </a:r>
            <a:r>
              <a:rPr lang="en-US" dirty="0" smtClean="0">
                <a:solidFill>
                  <a:srgbClr val="B92007"/>
                </a:solidFill>
                <a:latin typeface="+mj-lt"/>
              </a:rPr>
              <a:t>school </a:t>
            </a:r>
            <a:r>
              <a:rPr lang="en-US" dirty="0">
                <a:solidFill>
                  <a:srgbClr val="B92007"/>
                </a:solidFill>
                <a:latin typeface="+mj-lt"/>
              </a:rPr>
              <a:t>today.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changes</a:t>
            </a:r>
            <a:r>
              <a:rPr lang="en-US" dirty="0">
                <a:latin typeface="+mj-lt"/>
              </a:rPr>
              <a:t>, such as cutting down </a:t>
            </a:r>
            <a:r>
              <a:rPr lang="en-US" dirty="0" smtClean="0">
                <a:latin typeface="+mj-lt"/>
              </a:rPr>
              <a:t>on sugar</a:t>
            </a:r>
            <a:r>
              <a:rPr lang="en-US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back </a:t>
            </a:r>
            <a:r>
              <a:rPr lang="en-US" dirty="0">
                <a:latin typeface="+mj-lt"/>
              </a:rPr>
              <a:t>pain thanks to years of poor </a:t>
            </a:r>
            <a:r>
              <a:rPr lang="en-US" dirty="0" smtClean="0">
                <a:latin typeface="+mj-lt"/>
              </a:rPr>
              <a:t>posture</a:t>
            </a:r>
            <a:r>
              <a:rPr lang="en-US" dirty="0">
                <a:latin typeface="+mj-lt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968" y="4701720"/>
            <a:ext cx="37033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latin typeface="+mj-lt"/>
              </a:rPr>
              <a:t>expectancy in the world, at 83 years.</a:t>
            </a:r>
          </a:p>
          <a:p>
            <a:pPr lvl="0">
              <a:spcAft>
                <a:spcPts val="600"/>
              </a:spcAft>
            </a:pPr>
            <a:r>
              <a:rPr lang="en-US" dirty="0">
                <a:latin typeface="+mj-lt"/>
              </a:rPr>
              <a:t>diet and get lots of exercise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+mj-lt"/>
              </a:rPr>
              <a:t>the pain and reduce swelling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+mj-lt"/>
              </a:rPr>
              <a:t>with multiple sclerosis. </a:t>
            </a:r>
          </a:p>
          <a:p>
            <a:endParaRPr lang="en-US" dirty="0">
              <a:latin typeface="+mj-lt"/>
            </a:endParaRPr>
          </a:p>
          <a:p>
            <a:pPr lvl="0"/>
            <a:endParaRPr lang="en-US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968" y="4701719"/>
            <a:ext cx="37033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  <a:latin typeface="+mj-lt"/>
              </a:rPr>
              <a:t>expectancy in the world, at 83 years.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+mj-lt"/>
              </a:rPr>
              <a:t>diet and get lots of exercise</a:t>
            </a:r>
            <a:r>
              <a:rPr lang="en-US" dirty="0" smtClean="0">
                <a:solidFill>
                  <a:srgbClr val="B92007"/>
                </a:solidFill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+mj-lt"/>
              </a:rPr>
              <a:t>the pain and reduce swelling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+mj-lt"/>
              </a:rPr>
              <a:t>with multiple sclerosis. </a:t>
            </a:r>
          </a:p>
          <a:p>
            <a:endParaRPr lang="en-US" dirty="0">
              <a:latin typeface="+mj-lt"/>
            </a:endParaRPr>
          </a:p>
          <a:p>
            <a:pPr lvl="0"/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8941">
            <a:off x="805912" y="3796736"/>
            <a:ext cx="832475" cy="82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3191">
            <a:off x="2672348" y="5838825"/>
            <a:ext cx="1028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58639">
            <a:off x="6760972" y="2590336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7306">
            <a:off x="6672856" y="1227592"/>
            <a:ext cx="1123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5675">
            <a:off x="7878151" y="2033013"/>
            <a:ext cx="12096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6227">
            <a:off x="5710215" y="1754618"/>
            <a:ext cx="739192" cy="75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9940">
            <a:off x="8058556" y="3300538"/>
            <a:ext cx="739192" cy="75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0275">
            <a:off x="2390230" y="3985653"/>
            <a:ext cx="817526" cy="70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1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</a:t>
            </a:r>
            <a:r>
              <a:rPr lang="en-US" sz="5400" b="1" dirty="0" smtClean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3158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26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0032" y="1883422"/>
            <a:ext cx="897863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dirty="0">
                <a:latin typeface="Arial" pitchFamily="34" charset="0"/>
                <a:cs typeface="Arial" pitchFamily="34" charset="0"/>
              </a:rPr>
              <a:t>my computer was stolen, I was so glad I had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backed up / locked up / started up </a:t>
            </a:r>
            <a:r>
              <a:rPr lang="en-US" dirty="0">
                <a:latin typeface="Arial" pitchFamily="34" charset="0"/>
                <a:cs typeface="Arial" pitchFamily="34" charset="0"/>
              </a:rPr>
              <a:t>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data </a:t>
            </a:r>
            <a:r>
              <a:rPr lang="en-US" dirty="0">
                <a:latin typeface="Arial" pitchFamily="34" charset="0"/>
                <a:cs typeface="Arial" pitchFamily="34" charset="0"/>
              </a:rPr>
              <a:t>on an external hard drive.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Could </a:t>
            </a:r>
            <a:r>
              <a:rPr lang="en-US" dirty="0">
                <a:latin typeface="Arial" pitchFamily="34" charset="0"/>
                <a:cs typeface="Arial" pitchFamily="34" charset="0"/>
              </a:rPr>
              <a:t>I use your computer for a minute? I'd like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check / look / verify </a:t>
            </a:r>
            <a:r>
              <a:rPr lang="en-US" dirty="0">
                <a:latin typeface="Arial" pitchFamily="34" charset="0"/>
                <a:cs typeface="Arial" pitchFamily="34" charset="0"/>
              </a:rPr>
              <a:t>my e-mail.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dirty="0">
                <a:latin typeface="Arial" pitchFamily="34" charset="0"/>
                <a:cs typeface="Arial" pitchFamily="34" charset="0"/>
              </a:rPr>
              <a:t>I need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attach / implement / install </a:t>
            </a:r>
            <a:r>
              <a:rPr lang="en-US" dirty="0">
                <a:latin typeface="Arial" pitchFamily="34" charset="0"/>
                <a:cs typeface="Arial" pitchFamily="34" charset="0"/>
              </a:rPr>
              <a:t>a special program to be able to view this video?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burned / locked / scanned </a:t>
            </a:r>
            <a:r>
              <a:rPr lang="en-US" dirty="0">
                <a:latin typeface="Arial" pitchFamily="34" charset="0"/>
                <a:cs typeface="Arial" pitchFamily="34" charset="0"/>
              </a:rPr>
              <a:t>you a CD of some of my favorite music.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can't check the event schedule online because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website </a:t>
            </a:r>
            <a:r>
              <a:rPr lang="en-US" dirty="0">
                <a:latin typeface="Arial" pitchFamily="34" charset="0"/>
                <a:cs typeface="Arial" pitchFamily="34" charset="0"/>
              </a:rPr>
              <a:t>seems to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off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/ down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frozen.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dirty="0">
                <a:latin typeface="Arial" pitchFamily="34" charset="0"/>
                <a:cs typeface="Arial" pitchFamily="34" charset="0"/>
              </a:rPr>
              <a:t>you want more space on your hard drive, you should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crash / delete / shut down </a:t>
            </a:r>
            <a:r>
              <a:rPr lang="en-US" dirty="0">
                <a:latin typeface="Arial" pitchFamily="34" charset="0"/>
                <a:cs typeface="Arial" pitchFamily="34" charset="0"/>
              </a:rPr>
              <a:t>old files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latin typeface="Arial" pitchFamily="34" charset="0"/>
                <a:cs typeface="Arial" pitchFamily="34" charset="0"/>
              </a:rPr>
              <a:t>no longer need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8062" y="178182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857" y="245411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1406" y="288941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7397" y="360481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472" y="429018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         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3468" y="475256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    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89670" y="1509802"/>
            <a:ext cx="6433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B92007"/>
                </a:solidFill>
                <a:latin typeface="+mj-lt"/>
              </a:rPr>
              <a:t>Adjective: </a:t>
            </a:r>
            <a:r>
              <a:rPr lang="en-US" sz="2000" b="1" dirty="0" smtClean="0">
                <a:solidFill>
                  <a:srgbClr val="B92007"/>
                </a:solidFill>
                <a:latin typeface="+mj-lt"/>
                <a:cs typeface="Arial" pitchFamily="34" charset="0"/>
              </a:rPr>
              <a:t>External</a:t>
            </a:r>
            <a:r>
              <a:rPr lang="en-US" sz="2000" dirty="0" smtClean="0">
                <a:solidFill>
                  <a:srgbClr val="B92007"/>
                </a:solidFill>
                <a:latin typeface="+mj-lt"/>
                <a:cs typeface="Arial" pitchFamily="34" charset="0"/>
              </a:rPr>
              <a:t>; </a:t>
            </a:r>
            <a:r>
              <a:rPr lang="en-US" sz="2000" dirty="0">
                <a:solidFill>
                  <a:srgbClr val="B92007"/>
                </a:solidFill>
                <a:latin typeface="+mj-lt"/>
              </a:rPr>
              <a:t>relating to the outside or outer part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22210" y="612742"/>
            <a:ext cx="28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6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4" grpId="0"/>
      <p:bldP spid="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00988" y="6492875"/>
            <a:ext cx="426460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27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2102" y="1376227"/>
            <a:ext cx="839497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I'm trying to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log into / start up / reboot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my account, but I can't remember the password.</a:t>
            </a:r>
          </a:p>
          <a:p>
            <a:pPr lvl="0"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More and more people are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getting / scanning / surfing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web on their cell phones nowadays.</a:t>
            </a:r>
          </a:p>
          <a:p>
            <a:pPr lvl="0"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My computer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down / freezes / infected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when I have too many programs open at the same time.</a:t>
            </a:r>
          </a:p>
          <a:p>
            <a:pPr lvl="0"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Never open attachments from people you don't know - they could </a:t>
            </a: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disease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 infect / lock up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computer with a virus.</a:t>
            </a:r>
          </a:p>
          <a:p>
            <a:pPr lvl="0"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boss wants everyone to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close / shut down / turn out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their computers before leaving work.</a:t>
            </a:r>
          </a:p>
          <a:p>
            <a:pPr lvl="0"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forgot to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 / annex / attach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file to your message.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62445" y="128030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1715" y="198069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3143" y="2661635"/>
            <a:ext cx="3994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    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2708" y="335381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5723" y="3631851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6572" y="4046929"/>
            <a:ext cx="404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         _______ 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5866" y="479199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pics\11aaa\Space\Star_pulse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5183188"/>
            <a:ext cx="9906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ics\11aaa\Space\Night_sk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4960938"/>
            <a:ext cx="2152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49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6927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3158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28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0072" y="920122"/>
            <a:ext cx="9023927" cy="5652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Christine </a:t>
            </a:r>
            <a:r>
              <a:rPr lang="en-US" dirty="0">
                <a:latin typeface="Arial" pitchFamily="34" charset="0"/>
                <a:cs typeface="Arial" pitchFamily="34" charset="0"/>
              </a:rPr>
              <a:t>has been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central / medium / middle </a:t>
            </a:r>
            <a:r>
              <a:rPr lang="en-US" dirty="0">
                <a:latin typeface="Arial" pitchFamily="34" charset="0"/>
                <a:cs typeface="Arial" pitchFamily="34" charset="0"/>
              </a:rPr>
              <a:t>school teacher for many years.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Could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you give me some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degree / concentration / feedback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 my presentation? I'd like to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know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how to improve it.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He's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applying / submitting / trying </a:t>
            </a:r>
            <a:r>
              <a:rPr lang="en-US" dirty="0">
                <a:latin typeface="Arial" pitchFamily="34" charset="0"/>
                <a:cs typeface="Arial" pitchFamily="34" charset="0"/>
              </a:rPr>
              <a:t>to all the best universities in the country.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think I got every question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wrong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I have no doubt that I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dropped / failed / lost.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I'm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having / taking / going </a:t>
            </a:r>
            <a:r>
              <a:rPr lang="en-US" dirty="0">
                <a:latin typeface="Arial" pitchFamily="34" charset="0"/>
                <a:cs typeface="Arial" pitchFamily="34" charset="0"/>
              </a:rPr>
              <a:t>a course 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American history.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daughter's 12 - she's in sixth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class / grade / level.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father promised he'd buy me a car if I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got / made / took </a:t>
            </a:r>
            <a:r>
              <a:rPr lang="en-US" dirty="0">
                <a:latin typeface="Arial" pitchFamily="34" charset="0"/>
                <a:cs typeface="Arial" pitchFamily="34" charset="0"/>
              </a:rPr>
              <a:t>good grades in my final year of high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school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my son hasn't chosen a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degree / major / series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yet. 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awarded / formed / graduated </a:t>
            </a:r>
            <a:r>
              <a:rPr lang="en-US" dirty="0">
                <a:latin typeface="Arial" pitchFamily="34" charset="0"/>
                <a:cs typeface="Arial" pitchFamily="34" charset="0"/>
              </a:rPr>
              <a:t>from the University of California in 1999.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professor took ten points off my test because I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handed it in / gave it up / passed it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 few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minutes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late.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top five students in the class were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awarded / submitted/ withdrawn </a:t>
            </a:r>
            <a:r>
              <a:rPr lang="en-US" dirty="0">
                <a:latin typeface="Arial" pitchFamily="34" charset="0"/>
                <a:cs typeface="Arial" pitchFamily="34" charset="0"/>
              </a:rPr>
              <a:t>a scholarship to a local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college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topic will be on the test - make sure to take detailed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lectures / notes / writings. </a:t>
            </a:r>
            <a:endParaRPr lang="en-US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2718" y="81024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1591" y="184169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8791" y="223316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            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045" y="261527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             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0391" y="2969791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1159" y="3352021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              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4403" y="399743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           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5086" y="436676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95655" y="474683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01759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583" y="539335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88735" y="605542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              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23527" y="120210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3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54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272920" y="6492875"/>
            <a:ext cx="45452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29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8545" y="948730"/>
            <a:ext cx="8802255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wasn't convinced by the article; I didn't think the author adequately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helped / provided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 supported </a:t>
            </a:r>
            <a:r>
              <a:rPr lang="en-US" dirty="0">
                <a:latin typeface="Arial" pitchFamily="34" charset="0"/>
                <a:cs typeface="Arial" pitchFamily="34" charset="0"/>
              </a:rPr>
              <a:t>his claims. </a:t>
            </a:r>
          </a:p>
          <a:p>
            <a:pPr>
              <a:spcAft>
                <a:spcPts val="7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her book, Clara Jones aims to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refute / refuse / revise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dominant theory using five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main counter-arguments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7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Steve </a:t>
            </a:r>
            <a:r>
              <a:rPr lang="en-US" dirty="0">
                <a:latin typeface="Arial" pitchFamily="34" charset="0"/>
                <a:cs typeface="Arial" pitchFamily="34" charset="0"/>
              </a:rPr>
              <a:t>Jobs' leadership was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brief / key / perfect </a:t>
            </a:r>
            <a:r>
              <a:rPr lang="en-US" dirty="0">
                <a:latin typeface="Arial" pitchFamily="34" charset="0"/>
                <a:cs typeface="Arial" pitchFamily="34" charset="0"/>
              </a:rPr>
              <a:t>factor in Apple's success.</a:t>
            </a:r>
          </a:p>
          <a:p>
            <a:pPr>
              <a:spcAft>
                <a:spcPts val="7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first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case / draft / try </a:t>
            </a:r>
            <a:r>
              <a:rPr lang="en-US" dirty="0">
                <a:latin typeface="Arial" pitchFamily="34" charset="0"/>
                <a:cs typeface="Arial" pitchFamily="34" charset="0"/>
              </a:rPr>
              <a:t>of his report was full of factual errors.</a:t>
            </a:r>
          </a:p>
          <a:p>
            <a:pPr>
              <a:spcAft>
                <a:spcPts val="7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reasons for the war fall into two main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categories / summaries / theories: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political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reasons and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economic reasons.</a:t>
            </a:r>
          </a:p>
          <a:p>
            <a:pPr>
              <a:spcAft>
                <a:spcPts val="7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path </a:t>
            </a:r>
            <a:r>
              <a:rPr lang="en-US" dirty="0">
                <a:latin typeface="Arial" pitchFamily="34" charset="0"/>
                <a:cs typeface="Arial" pitchFamily="34" charset="0"/>
              </a:rPr>
              <a:t>of the country after 1930 is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clear / obvious / main </a:t>
            </a:r>
            <a:r>
              <a:rPr lang="en-US" dirty="0">
                <a:latin typeface="Arial" pitchFamily="34" charset="0"/>
                <a:cs typeface="Arial" pitchFamily="34" charset="0"/>
              </a:rPr>
              <a:t>illustration of Smith's theory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cs typeface="Arial" pitchFamily="34" charset="0"/>
              </a:rPr>
              <a:t>action.</a:t>
            </a:r>
          </a:p>
          <a:p>
            <a:pPr>
              <a:spcAft>
                <a:spcPts val="7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These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thought-provoking poems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draw / make / raise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questions about what it means to love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unconditionally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7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latin typeface="Arial" pitchFamily="34" charset="0"/>
                <a:cs typeface="Arial" pitchFamily="34" charset="0"/>
              </a:rPr>
              <a:t>essay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draws / goes / proves </a:t>
            </a:r>
            <a:r>
              <a:rPr lang="en-US" dirty="0">
                <a:latin typeface="Arial" pitchFamily="34" charset="0"/>
                <a:cs typeface="Arial" pitchFamily="34" charset="0"/>
              </a:rPr>
              <a:t>parallels between the main character in the novel and the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author's </a:t>
            </a:r>
            <a:r>
              <a:rPr lang="en-US" dirty="0">
                <a:latin typeface="Arial" pitchFamily="34" charset="0"/>
                <a:cs typeface="Arial" pitchFamily="34" charset="0"/>
              </a:rPr>
              <a:t>life.</a:t>
            </a:r>
          </a:p>
          <a:p>
            <a:pPr>
              <a:spcAft>
                <a:spcPts val="7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paragraph has nothing to do with any of your main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cases / outlines / points,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you should get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rid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of it.</a:t>
            </a:r>
          </a:p>
          <a:p>
            <a:pPr>
              <a:spcAft>
                <a:spcPts val="7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We'd </a:t>
            </a:r>
            <a:r>
              <a:rPr lang="en-US" dirty="0">
                <a:latin typeface="Arial" pitchFamily="34" charset="0"/>
                <a:cs typeface="Arial" pitchFamily="34" charset="0"/>
              </a:rPr>
              <a:t>like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carry out / fall into / touch on </a:t>
            </a:r>
            <a:r>
              <a:rPr lang="en-US" dirty="0">
                <a:latin typeface="Arial" pitchFamily="34" charset="0"/>
                <a:cs typeface="Arial" pitchFamily="34" charset="0"/>
              </a:rPr>
              <a:t>several issues in today's meeting.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7154" y="86152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45" y="109621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2920" y="147451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0064" y="210171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47105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          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7188" y="284038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209" y="347542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4368" y="413790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8768" y="476007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09489" y="537235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3160" y="602188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1221" y="1308997"/>
            <a:ext cx="770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statement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 wrong or false; disprove</a:t>
            </a:r>
          </a:p>
        </p:txBody>
      </p:sp>
    </p:spTree>
    <p:extLst>
      <p:ext uri="{BB962C8B-B14F-4D97-AF65-F5344CB8AC3E}">
        <p14:creationId xmlns:p14="http://schemas.microsoft.com/office/powerpoint/2010/main" val="48862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mtClean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John had a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carefree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childhood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My husband doesn't get along with a few of my family 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members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My sister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pregnant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immediately after she got married.</a:t>
            </a:r>
          </a:p>
          <a:p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My son is making a diagram of our family 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tree           for 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 school project.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My wife is pregnant with twins. They're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in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February.</a:t>
            </a:r>
          </a:p>
          <a:p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There are four people in my 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immediate  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family.</a:t>
            </a:r>
          </a:p>
        </p:txBody>
      </p:sp>
      <p:sp>
        <p:nvSpPr>
          <p:cNvPr id="2" name="Rectangle 1"/>
          <p:cNvSpPr/>
          <p:nvPr/>
        </p:nvSpPr>
        <p:spPr>
          <a:xfrm>
            <a:off x="3657600" y="1524000"/>
            <a:ext cx="3201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careful / careless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2374392"/>
            <a:ext cx="510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people / individuals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6101" y="2819400"/>
            <a:ext cx="2282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had / made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148" y="4099560"/>
            <a:ext cx="3060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roots /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tree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 web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900" y="4953000"/>
            <a:ext cx="29787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      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 here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11004" y="5365892"/>
            <a:ext cx="3381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close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 immediate /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900" y="5791200"/>
            <a:ext cx="2068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neighboring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24086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</a:t>
            </a:fld>
            <a:endParaRPr lang="en-US" dirty="0"/>
          </a:p>
        </p:txBody>
      </p:sp>
      <p:pic>
        <p:nvPicPr>
          <p:cNvPr id="9218" name="Picture 2" descr="C:\pics\11aaa\Space\Night_s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88" y="3611563"/>
            <a:ext cx="2152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9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34636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3158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69453" y="1130541"/>
            <a:ext cx="877454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lent Bill $20; he says he'll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pay / spend </a:t>
            </a:r>
            <a:r>
              <a:rPr lang="en-US" dirty="0">
                <a:latin typeface="Arial" pitchFamily="34" charset="0"/>
                <a:cs typeface="Arial" pitchFamily="34" charset="0"/>
              </a:rPr>
              <a:t>me back next week.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Excuse </a:t>
            </a:r>
            <a:r>
              <a:rPr lang="en-US" dirty="0">
                <a:latin typeface="Arial" pitchFamily="34" charset="0"/>
                <a:cs typeface="Arial" pitchFamily="34" charset="0"/>
              </a:rPr>
              <a:t>me, it's none of your business how much money I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get / make.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Greenpeace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raised / rose </a:t>
            </a:r>
            <a:r>
              <a:rPr lang="en-US" dirty="0">
                <a:latin typeface="Arial" pitchFamily="34" charset="0"/>
                <a:cs typeface="Arial" pitchFamily="34" charset="0"/>
              </a:rPr>
              <a:t>five million dollars to help preserve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rainforest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dirty="0">
                <a:latin typeface="Arial" pitchFamily="34" charset="0"/>
                <a:cs typeface="Arial" pitchFamily="34" charset="0"/>
              </a:rPr>
              <a:t>much of my income should I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inherit /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invest?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can't believe I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ruined / wasted </a:t>
            </a:r>
            <a:r>
              <a:rPr lang="en-US" dirty="0">
                <a:latin typeface="Arial" pitchFamily="34" charset="0"/>
                <a:cs typeface="Arial" pitchFamily="34" charset="0"/>
              </a:rPr>
              <a:t>$10 on a calculator that doesn't even work!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didn't have enough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latin typeface="Arial" pitchFamily="34" charset="0"/>
                <a:cs typeface="Arial" pitchFamily="34" charset="0"/>
              </a:rPr>
              <a:t>pay my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tuition</a:t>
            </a:r>
            <a:r>
              <a:rPr lang="en-US" dirty="0">
                <a:latin typeface="Arial" pitchFamily="34" charset="0"/>
                <a:cs typeface="Arial" pitchFamily="34" charset="0"/>
              </a:rPr>
              <a:t>, so I had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pick / take out </a:t>
            </a:r>
            <a:r>
              <a:rPr lang="en-US" dirty="0">
                <a:latin typeface="Arial" pitchFamily="34" charset="0"/>
                <a:cs typeface="Arial" pitchFamily="34" charset="0"/>
              </a:rPr>
              <a:t>a student loan.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Sometimes </a:t>
            </a:r>
            <a:r>
              <a:rPr lang="en-US" dirty="0">
                <a:latin typeface="Arial" pitchFamily="34" charset="0"/>
                <a:cs typeface="Arial" pitchFamily="34" charset="0"/>
              </a:rPr>
              <a:t>your employer can pay your salary by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doing / making </a:t>
            </a:r>
            <a:r>
              <a:rPr lang="en-US" dirty="0">
                <a:latin typeface="Arial" pitchFamily="34" charset="0"/>
                <a:cs typeface="Arial" pitchFamily="34" charset="0"/>
              </a:rPr>
              <a:t>a deposit directly in your bank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account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really admire rich people who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donate / sponsor </a:t>
            </a: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portion </a:t>
            </a:r>
            <a:r>
              <a:rPr lang="en-US" dirty="0">
                <a:latin typeface="Arial" pitchFamily="34" charset="0"/>
                <a:cs typeface="Arial" pitchFamily="34" charset="0"/>
              </a:rPr>
              <a:t>of their wealth to charity.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try not to eat out at restaurants too often; I'm trying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keep / save </a:t>
            </a:r>
            <a:r>
              <a:rPr lang="en-US" dirty="0">
                <a:latin typeface="Arial" pitchFamily="34" charset="0"/>
                <a:cs typeface="Arial" pitchFamily="34" charset="0"/>
              </a:rPr>
              <a:t>money.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Let's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exchange / replace </a:t>
            </a:r>
            <a:r>
              <a:rPr lang="en-US" dirty="0">
                <a:latin typeface="Arial" pitchFamily="34" charset="0"/>
                <a:cs typeface="Arial" pitchFamily="34" charset="0"/>
              </a:rPr>
              <a:t>money here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we can get a taxi to the hotel.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son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earned / won </a:t>
            </a:r>
            <a:r>
              <a:rPr lang="en-US" dirty="0">
                <a:latin typeface="Arial" pitchFamily="34" charset="0"/>
                <a:cs typeface="Arial" pitchFamily="34" charset="0"/>
              </a:rPr>
              <a:t>$50 for taking care of the neighbor's dogs over the weekend.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dirty="0">
                <a:latin typeface="Arial" pitchFamily="34" charset="0"/>
                <a:cs typeface="Arial" pitchFamily="34" charset="0"/>
              </a:rPr>
              <a:t>need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give / make </a:t>
            </a:r>
            <a:r>
              <a:rPr lang="en-US" dirty="0">
                <a:latin typeface="Arial" pitchFamily="34" charset="0"/>
                <a:cs typeface="Arial" pitchFamily="34" charset="0"/>
              </a:rPr>
              <a:t>a budget so that we don't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spend </a:t>
            </a:r>
            <a:r>
              <a:rPr lang="en-US" dirty="0">
                <a:latin typeface="Arial" pitchFamily="34" charset="0"/>
                <a:cs typeface="Arial" pitchFamily="34" charset="0"/>
              </a:rPr>
              <a:t>more than we earn.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0265" y="103835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2556" y="145803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29" y="189751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7292" y="233054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72476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7393" y="315525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6725" y="359231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0193" y="426389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27897" y="470723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2633" y="515103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2633" y="556430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31320" y="599246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91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8667502" y="6492875"/>
            <a:ext cx="476498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6914" y="104158"/>
            <a:ext cx="1910230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Inherited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emergency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rrested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counterfeit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ottery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squander 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stock 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financially 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owe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diamond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broke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expenses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fortune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fund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dental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treatment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investing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savvy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borrowed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tight</a:t>
            </a:r>
          </a:p>
          <a:p>
            <a:pPr>
              <a:spcAft>
                <a:spcPts val="60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6205" y="102393"/>
            <a:ext cx="1910230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Inherited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emergency 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rrested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counterfeit 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ottery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squander 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stock  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financially  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owe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diamond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broke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expenses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fortune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fund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dental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treatment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investing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savvy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borrowed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tight</a:t>
            </a:r>
          </a:p>
          <a:p>
            <a:pPr>
              <a:spcAft>
                <a:spcPts val="60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9864" y="115747"/>
            <a:ext cx="7344136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receive (money, property, or a title) at the death of the previous holder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a serious, unexpected, and often dangerous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situation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seize (someone) by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police and </a:t>
            </a:r>
            <a:r>
              <a:rPr lang="en-US" dirty="0">
                <a:latin typeface="Arial" pitchFamily="34" charset="0"/>
                <a:cs typeface="Arial" pitchFamily="34" charset="0"/>
              </a:rPr>
              <a:t>take them into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custody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copy of </a:t>
            </a:r>
            <a:r>
              <a:rPr lang="en-US" dirty="0">
                <a:latin typeface="Arial" pitchFamily="34" charset="0"/>
                <a:cs typeface="Arial" pitchFamily="34" charset="0"/>
              </a:rPr>
              <a:t>something valuable with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desire </a:t>
            </a:r>
            <a:r>
              <a:rPr lang="en-US" dirty="0">
                <a:latin typeface="Arial" pitchFamily="34" charset="0"/>
                <a:cs typeface="Arial" pitchFamily="34" charset="0"/>
              </a:rPr>
              <a:t>to deceive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defraud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a gambling game giving prizes to the holders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chosen numbers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waste (something, especially money or time) in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foolish manner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A type of security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shows </a:t>
            </a:r>
            <a:r>
              <a:rPr lang="en-US" dirty="0">
                <a:latin typeface="Arial" pitchFamily="34" charset="0"/>
                <a:cs typeface="Arial" pitchFamily="34" charset="0"/>
              </a:rPr>
              <a:t>ownership in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corporation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refers to money matters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latin typeface="Arial" pitchFamily="34" charset="0"/>
                <a:cs typeface="Arial" pitchFamily="34" charset="0"/>
              </a:rPr>
              <a:t>some size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importance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have an obligation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repay money </a:t>
            </a:r>
            <a:r>
              <a:rPr lang="en-US" dirty="0">
                <a:latin typeface="Arial" pitchFamily="34" charset="0"/>
                <a:cs typeface="Arial" pitchFamily="34" charset="0"/>
              </a:rPr>
              <a:t>in return for something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received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a precious stone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latin typeface="Arial" pitchFamily="34" charset="0"/>
                <a:cs typeface="Arial" pitchFamily="34" charset="0"/>
              </a:rPr>
              <a:t>a clear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form </a:t>
            </a:r>
            <a:r>
              <a:rPr lang="en-US" dirty="0">
                <a:latin typeface="Arial" pitchFamily="34" charset="0"/>
                <a:cs typeface="Arial" pitchFamily="34" charset="0"/>
              </a:rPr>
              <a:t>of pure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carbon, the hardest substance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having completely run out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money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the cost incurred in or required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something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a large amount of money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assets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a sum of money saved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>
                <a:latin typeface="Arial" pitchFamily="34" charset="0"/>
                <a:cs typeface="Arial" pitchFamily="34" charset="0"/>
              </a:rPr>
              <a:t>a particular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purpose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treating </a:t>
            </a:r>
            <a:r>
              <a:rPr lang="en-US" dirty="0">
                <a:latin typeface="Arial" pitchFamily="34" charset="0"/>
                <a:cs typeface="Arial" pitchFamily="34" charset="0"/>
              </a:rPr>
              <a:t>the diseases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latin typeface="Arial" pitchFamily="34" charset="0"/>
                <a:cs typeface="Arial" pitchFamily="34" charset="0"/>
              </a:rPr>
              <a:t>the teeth, gums,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mouth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put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money </a:t>
            </a:r>
            <a:r>
              <a:rPr lang="en-US" dirty="0">
                <a:latin typeface="Arial" pitchFamily="34" charset="0"/>
                <a:cs typeface="Arial" pitchFamily="34" charset="0"/>
              </a:rPr>
              <a:t>into financial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ventures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the expectation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profit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shrewd and knowledgeable about the realities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life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take and use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something </a:t>
            </a:r>
            <a:r>
              <a:rPr lang="en-US" dirty="0">
                <a:latin typeface="Arial" pitchFamily="34" charset="0"/>
                <a:cs typeface="Arial" pitchFamily="34" charset="0"/>
              </a:rPr>
              <a:t>belonging to someone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dirty="0">
                <a:latin typeface="Arial" pitchFamily="34" charset="0"/>
                <a:cs typeface="Arial" pitchFamily="34" charset="0"/>
              </a:rPr>
              <a:t>the intention of returning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7225" y="6389226"/>
            <a:ext cx="747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Slang: In regards to money, money is very limited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9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180114" y="6492875"/>
            <a:ext cx="54733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1637" y="1342650"/>
            <a:ext cx="49276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She </a:t>
            </a:r>
            <a:r>
              <a:rPr lang="en-US" dirty="0">
                <a:latin typeface="Arial" pitchFamily="34" charset="0"/>
                <a:cs typeface="Arial" pitchFamily="34" charset="0"/>
              </a:rPr>
              <a:t>moved to a smaller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apartment because </a:t>
            </a:r>
            <a:r>
              <a:rPr lang="en-US" dirty="0">
                <a:latin typeface="Arial" pitchFamily="34" charset="0"/>
                <a:cs typeface="Arial" pitchFamily="34" charset="0"/>
              </a:rPr>
              <a:t>money is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Greg </a:t>
            </a:r>
            <a:r>
              <a:rPr lang="en-US" dirty="0">
                <a:latin typeface="Arial" pitchFamily="34" charset="0"/>
                <a:cs typeface="Arial" pitchFamily="34" charset="0"/>
              </a:rPr>
              <a:t>inherited a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had to withdraw $500 from my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emergency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Two </a:t>
            </a:r>
            <a:r>
              <a:rPr lang="en-US" dirty="0">
                <a:latin typeface="Arial" pitchFamily="34" charset="0"/>
                <a:cs typeface="Arial" pitchFamily="34" charset="0"/>
              </a:rPr>
              <a:t>men were arrested after trying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latin typeface="Arial" pitchFamily="34" charset="0"/>
                <a:cs typeface="Arial" pitchFamily="34" charset="0"/>
              </a:rPr>
              <a:t>use counterfeit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lot of lottery winners squander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moved back in with my parents, so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living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know nothing about the stock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He's </a:t>
            </a:r>
            <a:r>
              <a:rPr lang="en-US" dirty="0">
                <a:latin typeface="Arial" pitchFamily="34" charset="0"/>
                <a:cs typeface="Arial" pitchFamily="34" charset="0"/>
              </a:rPr>
              <a:t>not very financially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Jonathan </a:t>
            </a:r>
            <a:r>
              <a:rPr lang="en-US" dirty="0">
                <a:latin typeface="Arial" pitchFamily="34" charset="0"/>
                <a:cs typeface="Arial" pitchFamily="34" charset="0"/>
              </a:rPr>
              <a:t>always says he's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Hey</a:t>
            </a:r>
            <a:r>
              <a:rPr lang="en-US" dirty="0">
                <a:latin typeface="Arial" pitchFamily="34" charset="0"/>
                <a:cs typeface="Arial" pitchFamily="34" charset="0"/>
              </a:rPr>
              <a:t>, you still owe me the $5 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017" y="1059949"/>
            <a:ext cx="390698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money and end up with nothing.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bills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 buy some diamond jewelry.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broke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and asks his friends to pay for his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drinks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expenses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have gone down quite a bit.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fortune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from his great-grandfather.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fund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 pay for a dental treatment.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market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but I'd like to start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investing.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savvy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he has no clue where his money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 going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you borrowed last week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tight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 the moment.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637" y="1342649"/>
            <a:ext cx="49276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moved to a smaller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apartment because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money is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Greg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inherited a  </a:t>
            </a:r>
            <a:endParaRPr lang="en-US" dirty="0" smtClean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had to withdraw $500 from my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emergency 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Two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men were arrested after trying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use counterfeit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lot of lottery winners squander  </a:t>
            </a:r>
            <a:endParaRPr lang="en-US" dirty="0" smtClean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moved back in with my parents, so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living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know nothing about the stock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He's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not very financially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Jonathan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always says he's  </a:t>
            </a:r>
            <a:endParaRPr lang="en-US" dirty="0" smtClean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Hey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, you still owe me the $5 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7016" y="1053097"/>
            <a:ext cx="390698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money and end up with nothing.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bills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buy some diamond jewelry.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broke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asks his friends to pay for his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drinks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expenses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have gone down quite a bit.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fortune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from his great-grandfather.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fund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pay for a dental treatment.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market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but I'd like to start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investing.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savvy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he has no clue where his money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going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you borrowed last week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tight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 the moment. </a:t>
            </a:r>
          </a:p>
        </p:txBody>
      </p:sp>
    </p:spTree>
    <p:extLst>
      <p:ext uri="{BB962C8B-B14F-4D97-AF65-F5344CB8AC3E}">
        <p14:creationId xmlns:p14="http://schemas.microsoft.com/office/powerpoint/2010/main" val="239988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4926" y="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8522789" y="6513199"/>
            <a:ext cx="43158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8546" y="917912"/>
            <a:ext cx="900545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dirty="0">
                <a:latin typeface="Arial" pitchFamily="34" charset="0"/>
                <a:cs typeface="Arial" pitchFamily="34" charset="0"/>
              </a:rPr>
              <a:t>you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adding / bumping / checking </a:t>
            </a:r>
            <a:r>
              <a:rPr lang="en-US" dirty="0">
                <a:latin typeface="Arial" pitchFamily="34" charset="0"/>
                <a:cs typeface="Arial" pitchFamily="34" charset="0"/>
              </a:rPr>
              <a:t>any bags today?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Hello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I need to change the dates of my hotel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district / layover / reservation.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always try to get a window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chair / seat  / spot </a:t>
            </a:r>
            <a:r>
              <a:rPr lang="en-US" dirty="0">
                <a:latin typeface="Arial" pitchFamily="34" charset="0"/>
                <a:cs typeface="Arial" pitchFamily="34" charset="0"/>
              </a:rPr>
              <a:t>on long flights.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won't be in the office next week - I'll be on a business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flight / travel / trip.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US" dirty="0">
                <a:latin typeface="Arial" pitchFamily="34" charset="0"/>
                <a:cs typeface="Arial" pitchFamily="34" charset="0"/>
              </a:rPr>
              <a:t>and Cassie spent a week at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five-star / ten-point / gold-star </a:t>
            </a:r>
            <a:r>
              <a:rPr lang="en-US" dirty="0">
                <a:latin typeface="Arial" pitchFamily="34" charset="0"/>
                <a:cs typeface="Arial" pitchFamily="34" charset="0"/>
              </a:rPr>
              <a:t>hotel.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Sorry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sir, but your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bring-in / carry-on / take-up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bag is too heavy.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gate number is printed on your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boarding / checking / entering </a:t>
            </a:r>
            <a:r>
              <a:rPr lang="en-US" dirty="0">
                <a:latin typeface="Arial" pitchFamily="34" charset="0"/>
                <a:cs typeface="Arial" pitchFamily="34" charset="0"/>
              </a:rPr>
              <a:t>pass.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checkout / layover / stop-off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was only 30 minutes – I had to run to catch my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attaching /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connecting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/ linking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flight!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rooms of the hotel were nice, but the fitness center was rather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dingy / red-light / one-star.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travel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agency / organization / department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 offering a great deal on a 5-day package in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Miami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dirty="0">
                <a:latin typeface="Arial" pitchFamily="34" charset="0"/>
                <a:cs typeface="Arial" pitchFamily="34" charset="0"/>
              </a:rPr>
              <a:t>felt sick on the plane because the flight was really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bumpy / seedy / messy.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should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book / make / set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your flight now, before prices go up.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8665" y="81810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0920" y="123880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1428" y="164609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          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4556" y="212592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1273" y="2495261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2633" y="293332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                 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02356" y="336743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319" y="381606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                  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546" y="4078576"/>
            <a:ext cx="39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                        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1101" y="447101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546" y="4769511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3173" y="518787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04556" y="591015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4636" y="634333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2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6927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50583" y="1314395"/>
            <a:ext cx="86175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Sometimes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weather is unusual for a particular time of year. For example, in the winter, 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might have </a:t>
            </a:r>
            <a:r>
              <a:rPr lang="en-US" dirty="0">
                <a:latin typeface="Arial" pitchFamily="34" charset="0"/>
                <a:cs typeface="Arial" pitchFamily="34" charset="0"/>
              </a:rPr>
              <a:t>a day that is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unseasonably warm, </a:t>
            </a:r>
            <a:r>
              <a:rPr lang="en-US" dirty="0">
                <a:latin typeface="Arial" pitchFamily="34" charset="0"/>
                <a:cs typeface="Arial" pitchFamily="34" charset="0"/>
              </a:rPr>
              <a:t>and in the summer, you might have a day that is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unseasonably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cool</a:t>
            </a:r>
            <a:r>
              <a:rPr lang="en-US" dirty="0">
                <a:latin typeface="Arial" pitchFamily="34" charset="0"/>
                <a:cs typeface="Arial" pitchFamily="34" charset="0"/>
              </a:rPr>
              <a:t>. When the temperature reaches an extreme,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that is called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 record high </a:t>
            </a:r>
            <a:r>
              <a:rPr lang="en-US" dirty="0">
                <a:latin typeface="Arial" pitchFamily="34" charset="0"/>
                <a:cs typeface="Arial" pitchFamily="34" charset="0"/>
              </a:rPr>
              <a:t>or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a record low.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583" y="2746261"/>
            <a:ext cx="86175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Here are some alternative ways of saying the weather was good.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You can say the weather was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beautiful, lovely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ideal, superb, or perfect. </a:t>
            </a:r>
            <a:r>
              <a:rPr lang="en-US" dirty="0">
                <a:latin typeface="Arial" pitchFamily="34" charset="0"/>
                <a:cs typeface="Arial" pitchFamily="34" charset="0"/>
              </a:rPr>
              <a:t>To say the weather was bad, you can say the weather was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lousy, miserable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nasty, dreadful, or terrible.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Other ways to describe the weather: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gloomy/dismal weather = </a:t>
            </a:r>
            <a:r>
              <a:rPr lang="en-US" dirty="0">
                <a:latin typeface="Arial" pitchFamily="34" charset="0"/>
                <a:cs typeface="Arial" pitchFamily="34" charset="0"/>
              </a:rPr>
              <a:t>weather that is dark, rather rainy, and depressing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muggy/sultry weather = </a:t>
            </a:r>
            <a:r>
              <a:rPr lang="en-US" dirty="0">
                <a:latin typeface="Arial" pitchFamily="34" charset="0"/>
                <a:cs typeface="Arial" pitchFamily="34" charset="0"/>
              </a:rPr>
              <a:t>weather that is very hot and humid or wet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mild / calm weather = </a:t>
            </a:r>
            <a:r>
              <a:rPr lang="en-US" dirty="0">
                <a:latin typeface="Arial" pitchFamily="34" charset="0"/>
                <a:cs typeface="Arial" pitchFamily="34" charset="0"/>
              </a:rPr>
              <a:t>weather that is nice and not extreme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harsh/severe/wild weather = </a:t>
            </a:r>
            <a:r>
              <a:rPr lang="en-US" dirty="0">
                <a:latin typeface="Arial" pitchFamily="34" charset="0"/>
                <a:cs typeface="Arial" pitchFamily="34" charset="0"/>
              </a:rPr>
              <a:t>weather that is extreme and violent </a:t>
            </a:r>
          </a:p>
        </p:txBody>
      </p:sp>
    </p:spTree>
    <p:extLst>
      <p:ext uri="{BB962C8B-B14F-4D97-AF65-F5344CB8AC3E}">
        <p14:creationId xmlns:p14="http://schemas.microsoft.com/office/powerpoint/2010/main" val="23140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6927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3158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18396"/>
              </p:ext>
            </p:extLst>
          </p:nvPr>
        </p:nvGraphicFramePr>
        <p:xfrm>
          <a:off x="655781" y="1099785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06401" y="2225963"/>
            <a:ext cx="86450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Verb: clear; to </a:t>
            </a:r>
            <a:r>
              <a:rPr lang="en-US" dirty="0">
                <a:latin typeface="Arial" pitchFamily="34" charset="0"/>
                <a:cs typeface="Arial" pitchFamily="34" charset="0"/>
              </a:rPr>
              <a:t>become better or brighter, as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weather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Verb: let up; (for weather) to stop or slow down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Adjective: muggy; </a:t>
            </a:r>
            <a:r>
              <a:rPr lang="en-US" dirty="0">
                <a:latin typeface="Arial" pitchFamily="34" charset="0"/>
                <a:cs typeface="Arial" pitchFamily="34" charset="0"/>
              </a:rPr>
              <a:t>(of the atmosphere, weather, etc.) oppressively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humid or damp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Adjective</a:t>
            </a:r>
            <a:r>
              <a:rPr lang="en-US" dirty="0">
                <a:latin typeface="Arial" pitchFamily="34" charset="0"/>
                <a:cs typeface="Arial" pitchFamily="34" charset="0"/>
              </a:rPr>
              <a:t>: perfect; excellent or complete, without any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flaws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Verb: storm; to </a:t>
            </a:r>
            <a:r>
              <a:rPr lang="en-US" dirty="0">
                <a:latin typeface="Arial" pitchFamily="34" charset="0"/>
                <a:cs typeface="Arial" pitchFamily="34" charset="0"/>
              </a:rPr>
              <a:t>rain, snow, hail, etc., especially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violence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Noun</a:t>
            </a:r>
            <a:r>
              <a:rPr lang="en-US" dirty="0">
                <a:latin typeface="Arial" pitchFamily="34" charset="0"/>
                <a:cs typeface="Arial" pitchFamily="34" charset="0"/>
              </a:rPr>
              <a:t>: high;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weather system relatively </a:t>
            </a:r>
            <a:r>
              <a:rPr lang="en-US" dirty="0">
                <a:latin typeface="Arial" pitchFamily="34" charset="0"/>
                <a:cs typeface="Arial" pitchFamily="34" charset="0"/>
              </a:rPr>
              <a:t>high pressure at its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center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Adjective: mild; not cold, severe, or extreme, as air or weather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Adjective</a:t>
            </a:r>
            <a:r>
              <a:rPr lang="en-US" dirty="0">
                <a:latin typeface="Arial" pitchFamily="34" charset="0"/>
                <a:cs typeface="Arial" pitchFamily="34" charset="0"/>
              </a:rPr>
              <a:t>: wild;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fury</a:t>
            </a:r>
            <a:r>
              <a:rPr lang="en-US" dirty="0">
                <a:latin typeface="Arial" pitchFamily="34" charset="0"/>
                <a:cs typeface="Arial" pitchFamily="34" charset="0"/>
              </a:rPr>
              <a:t>, intensity, etc.; violent;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furious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Noun</a:t>
            </a:r>
            <a:r>
              <a:rPr lang="en-US" dirty="0">
                <a:latin typeface="Arial" pitchFamily="34" charset="0"/>
                <a:cs typeface="Arial" pitchFamily="34" charset="0"/>
              </a:rPr>
              <a:t>: forecast;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prediction, especially as to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weather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Adjective</a:t>
            </a:r>
            <a:r>
              <a:rPr lang="en-US" dirty="0">
                <a:latin typeface="Arial" pitchFamily="34" charset="0"/>
                <a:cs typeface="Arial" pitchFamily="34" charset="0"/>
              </a:rPr>
              <a:t>: record; surpassing or superior to 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Adjective</a:t>
            </a:r>
            <a:r>
              <a:rPr lang="en-US" dirty="0">
                <a:latin typeface="Arial" pitchFamily="34" charset="0"/>
                <a:cs typeface="Arial" pitchFamily="34" charset="0"/>
              </a:rPr>
              <a:t>: oppressively; causing discomfort by being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excessive,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oppressive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heat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Adjective: torrential</a:t>
            </a:r>
            <a:r>
              <a:rPr lang="en-US" dirty="0">
                <a:latin typeface="Arial" pitchFamily="34" charset="0"/>
                <a:cs typeface="Arial" pitchFamily="34" charset="0"/>
              </a:rPr>
              <a:t>; overwhelming;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waves of;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torrential rains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Adjective</a:t>
            </a:r>
            <a:r>
              <a:rPr lang="en-US" dirty="0">
                <a:latin typeface="Arial" pitchFamily="34" charset="0"/>
                <a:cs typeface="Arial" pitchFamily="34" charset="0"/>
              </a:rPr>
              <a:t>: scattered;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occurring </a:t>
            </a:r>
            <a:r>
              <a:rPr lang="en-US" dirty="0">
                <a:latin typeface="Arial" pitchFamily="34" charset="0"/>
                <a:cs typeface="Arial" pitchFamily="34" charset="0"/>
              </a:rPr>
              <a:t>at widely spaced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irregular intervals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Adjective: light (weather): opposite of heavy, a very small level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Adverb: partly; in </a:t>
            </a:r>
            <a:r>
              <a:rPr lang="en-US" dirty="0">
                <a:latin typeface="Arial" pitchFamily="34" charset="0"/>
                <a:cs typeface="Arial" pitchFamily="34" charset="0"/>
              </a:rPr>
              <a:t>part; to some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degree</a:t>
            </a:r>
            <a:r>
              <a:rPr lang="en-US" dirty="0">
                <a:latin typeface="Arial" pitchFamily="34" charset="0"/>
                <a:cs typeface="Arial" pitchFamily="34" charset="0"/>
              </a:rPr>
              <a:t>; partially; not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wholly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20917"/>
              </p:ext>
            </p:extLst>
          </p:nvPr>
        </p:nvGraphicFramePr>
        <p:xfrm>
          <a:off x="669635" y="1095167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81700"/>
              </p:ext>
            </p:extLst>
          </p:nvPr>
        </p:nvGraphicFramePr>
        <p:xfrm>
          <a:off x="660399" y="1085931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kumimoji="0" lang="en-US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B92007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668458"/>
              </p:ext>
            </p:extLst>
          </p:nvPr>
        </p:nvGraphicFramePr>
        <p:xfrm>
          <a:off x="660110" y="1088916"/>
          <a:ext cx="7906326" cy="736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62686"/>
              </p:ext>
            </p:extLst>
          </p:nvPr>
        </p:nvGraphicFramePr>
        <p:xfrm>
          <a:off x="654250" y="1089639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015228"/>
              </p:ext>
            </p:extLst>
          </p:nvPr>
        </p:nvGraphicFramePr>
        <p:xfrm>
          <a:off x="662362" y="1095166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824288"/>
              </p:ext>
            </p:extLst>
          </p:nvPr>
        </p:nvGraphicFramePr>
        <p:xfrm>
          <a:off x="674079" y="1071200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8974"/>
                <a:gridCol w="902826"/>
                <a:gridCol w="1620455"/>
                <a:gridCol w="1088021"/>
                <a:gridCol w="1169043"/>
                <a:gridCol w="627663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2682"/>
              </p:ext>
            </p:extLst>
          </p:nvPr>
        </p:nvGraphicFramePr>
        <p:xfrm>
          <a:off x="653034" y="1093763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789601"/>
              </p:ext>
            </p:extLst>
          </p:nvPr>
        </p:nvGraphicFramePr>
        <p:xfrm>
          <a:off x="670246" y="1083394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4461"/>
              </p:ext>
            </p:extLst>
          </p:nvPr>
        </p:nvGraphicFramePr>
        <p:xfrm>
          <a:off x="658729" y="1093523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24329"/>
              </p:ext>
            </p:extLst>
          </p:nvPr>
        </p:nvGraphicFramePr>
        <p:xfrm>
          <a:off x="660056" y="1092980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447992"/>
              </p:ext>
            </p:extLst>
          </p:nvPr>
        </p:nvGraphicFramePr>
        <p:xfrm>
          <a:off x="666539" y="1095693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902479"/>
                <a:gridCol w="1504709"/>
                <a:gridCol w="1088021"/>
                <a:gridCol w="1145893"/>
                <a:gridCol w="689572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381844"/>
              </p:ext>
            </p:extLst>
          </p:nvPr>
        </p:nvGraphicFramePr>
        <p:xfrm>
          <a:off x="672326" y="1089906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50393"/>
                <a:gridCol w="1469985"/>
                <a:gridCol w="1088021"/>
                <a:gridCol w="1232703"/>
                <a:gridCol w="689572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51606"/>
              </p:ext>
            </p:extLst>
          </p:nvPr>
        </p:nvGraphicFramePr>
        <p:xfrm>
          <a:off x="672086" y="1084902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8443"/>
                <a:gridCol w="891251"/>
                <a:gridCol w="1583802"/>
                <a:gridCol w="1088021"/>
                <a:gridCol w="1145893"/>
                <a:gridCol w="689572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24038"/>
              </p:ext>
            </p:extLst>
          </p:nvPr>
        </p:nvGraphicFramePr>
        <p:xfrm>
          <a:off x="670157" y="1085354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8797"/>
                <a:gridCol w="879676"/>
                <a:gridCol w="1493134"/>
                <a:gridCol w="1226917"/>
                <a:gridCol w="1180617"/>
                <a:gridCol w="627841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237751"/>
              </p:ext>
            </p:extLst>
          </p:nvPr>
        </p:nvGraphicFramePr>
        <p:xfrm>
          <a:off x="658492" y="1088971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9506"/>
                <a:gridCol w="925975"/>
                <a:gridCol w="1469985"/>
                <a:gridCol w="1099595"/>
                <a:gridCol w="1242349"/>
                <a:gridCol w="689572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10345"/>
              </p:ext>
            </p:extLst>
          </p:nvPr>
        </p:nvGraphicFramePr>
        <p:xfrm>
          <a:off x="658823" y="1086428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902479"/>
                <a:gridCol w="1504709"/>
                <a:gridCol w="1088021"/>
                <a:gridCol w="1145893"/>
                <a:gridCol w="689572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78010"/>
              </p:ext>
            </p:extLst>
          </p:nvPr>
        </p:nvGraphicFramePr>
        <p:xfrm>
          <a:off x="662320" y="1086876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902479"/>
                <a:gridCol w="1504709"/>
                <a:gridCol w="1088021"/>
                <a:gridCol w="1145893"/>
                <a:gridCol w="634678"/>
                <a:gridCol w="849221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92007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b="1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276014"/>
              </p:ext>
            </p:extLst>
          </p:nvPr>
        </p:nvGraphicFramePr>
        <p:xfrm>
          <a:off x="645320" y="1066801"/>
          <a:ext cx="7939212" cy="7602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0951"/>
                <a:gridCol w="906233"/>
                <a:gridCol w="1510968"/>
                <a:gridCol w="1092547"/>
                <a:gridCol w="1150659"/>
                <a:gridCol w="637318"/>
                <a:gridCol w="852753"/>
                <a:gridCol w="667783"/>
              </a:tblGrid>
              <a:tr h="38012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012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9200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2" uiExpand="1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6927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43158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35127" y="2348498"/>
            <a:ext cx="884843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Now </a:t>
            </a:r>
            <a:r>
              <a:rPr lang="en-US" dirty="0">
                <a:latin typeface="Arial" pitchFamily="34" charset="0"/>
                <a:cs typeface="Arial" pitchFamily="34" charset="0"/>
              </a:rPr>
              <a:t>it's time for your weather ______________. Right now we have __________ weather,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___________ skies and a _________ wind from the east. It's __________ weather for a walk in the park. 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be some _____________ showers overnight, but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rain should __________ by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tomorrow morning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Saturday will be __________ cloudy and ____________ hot. We might even see a __________ high temperature. The _________ weather continues into Sunday, with _________ clouds forming in the late afternoon. On Monday we'll have some __________ weather, with _____________ rain and _________ winds.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101304"/>
              </p:ext>
            </p:extLst>
          </p:nvPr>
        </p:nvGraphicFramePr>
        <p:xfrm>
          <a:off x="655781" y="1099785"/>
          <a:ext cx="790632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6308"/>
                <a:gridCol w="860274"/>
                <a:gridCol w="1487055"/>
                <a:gridCol w="1089890"/>
                <a:gridCol w="1173019"/>
                <a:gridCol w="720436"/>
                <a:gridCol w="794327"/>
                <a:gridCol w="6650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 up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muggy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storm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wild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forecast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record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oppressively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scattered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647016" y="2381329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forecast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60908" y="2357504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mild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70596" y="2631128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clear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2420" y="2631128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light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0035" y="2881039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perfect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26178" y="2892546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scattered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49827" y="3179393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let up 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95553" y="368330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partly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41138" y="3729486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oppressively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140" y="3983314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record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2556" y="395410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muggy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2611" y="430277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storm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2378" y="4573495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327515" y="4552330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torrential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47412" y="455233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77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489592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599481"/>
              </p:ext>
            </p:extLst>
          </p:nvPr>
        </p:nvGraphicFramePr>
        <p:xfrm>
          <a:off x="852982" y="1341581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385957"/>
              </p:ext>
            </p:extLst>
          </p:nvPr>
        </p:nvGraphicFramePr>
        <p:xfrm>
          <a:off x="848363" y="1346200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548485"/>
              </p:ext>
            </p:extLst>
          </p:nvPr>
        </p:nvGraphicFramePr>
        <p:xfrm>
          <a:off x="841840" y="1330725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943160"/>
                <a:gridCol w="863646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600853"/>
              </p:ext>
            </p:extLst>
          </p:nvPr>
        </p:nvGraphicFramePr>
        <p:xfrm>
          <a:off x="829891" y="1318490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23014"/>
              </p:ext>
            </p:extLst>
          </p:nvPr>
        </p:nvGraphicFramePr>
        <p:xfrm>
          <a:off x="843746" y="1304634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low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257247"/>
              </p:ext>
            </p:extLst>
          </p:nvPr>
        </p:nvGraphicFramePr>
        <p:xfrm>
          <a:off x="829892" y="1300018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431889"/>
              </p:ext>
            </p:extLst>
          </p:nvPr>
        </p:nvGraphicFramePr>
        <p:xfrm>
          <a:off x="816038" y="1304636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79534"/>
              </p:ext>
            </p:extLst>
          </p:nvPr>
        </p:nvGraphicFramePr>
        <p:xfrm>
          <a:off x="820656" y="1290781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99284"/>
              </p:ext>
            </p:extLst>
          </p:nvPr>
        </p:nvGraphicFramePr>
        <p:xfrm>
          <a:off x="825273" y="1304635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245321"/>
              </p:ext>
            </p:extLst>
          </p:nvPr>
        </p:nvGraphicFramePr>
        <p:xfrm>
          <a:off x="839129" y="1318490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343889"/>
                <a:gridCol w="192578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95928" y="2419927"/>
            <a:ext cx="57542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Noun: </a:t>
            </a:r>
            <a:r>
              <a:rPr lang="en-US" dirty="0"/>
              <a:t>entirely; completely; </a:t>
            </a:r>
            <a:r>
              <a:rPr lang="en-US" dirty="0" smtClean="0"/>
              <a:t>clean</a:t>
            </a:r>
            <a:endParaRPr lang="en-US" dirty="0"/>
          </a:p>
          <a:p>
            <a:r>
              <a:rPr lang="en-US" dirty="0"/>
              <a:t>Adjective: of great amount, quantity, or size; extremely large; </a:t>
            </a:r>
            <a:r>
              <a:rPr lang="en-US" dirty="0" smtClean="0"/>
              <a:t>massive</a:t>
            </a:r>
          </a:p>
          <a:p>
            <a:r>
              <a:rPr lang="en-US" dirty="0"/>
              <a:t>Adjective: very unpleasant or </a:t>
            </a:r>
            <a:r>
              <a:rPr lang="en-US" dirty="0" smtClean="0"/>
              <a:t>disagreeable</a:t>
            </a:r>
            <a:endParaRPr lang="en-US" dirty="0"/>
          </a:p>
          <a:p>
            <a:r>
              <a:rPr lang="en-US" dirty="0"/>
              <a:t>Adjective: lying or being below the general </a:t>
            </a:r>
            <a:r>
              <a:rPr lang="en-US" dirty="0" smtClean="0"/>
              <a:t>level</a:t>
            </a:r>
          </a:p>
          <a:p>
            <a:r>
              <a:rPr lang="en-US" dirty="0"/>
              <a:t>Noun: </a:t>
            </a:r>
            <a:r>
              <a:rPr lang="en-US" dirty="0" smtClean="0"/>
              <a:t>plural, flurries, </a:t>
            </a:r>
            <a:r>
              <a:rPr lang="en-US" dirty="0"/>
              <a:t>a light, brief shower of </a:t>
            </a:r>
            <a:r>
              <a:rPr lang="en-US" dirty="0" smtClean="0"/>
              <a:t>snow</a:t>
            </a:r>
          </a:p>
          <a:p>
            <a:r>
              <a:rPr lang="en-US" dirty="0"/>
              <a:t>Adjective: having force and </a:t>
            </a:r>
            <a:r>
              <a:rPr lang="en-US" dirty="0" smtClean="0"/>
              <a:t>violence</a:t>
            </a:r>
          </a:p>
          <a:p>
            <a:r>
              <a:rPr lang="en-US" dirty="0" smtClean="0"/>
              <a:t>Adjective: </a:t>
            </a:r>
            <a:r>
              <a:rPr lang="en-US" dirty="0"/>
              <a:t>made of, full of, or covered with </a:t>
            </a:r>
            <a:r>
              <a:rPr lang="en-US" dirty="0" smtClean="0"/>
              <a:t>ice</a:t>
            </a:r>
          </a:p>
          <a:p>
            <a:r>
              <a:rPr lang="en-US" dirty="0"/>
              <a:t>Verb: to become warm enough to melt ice and </a:t>
            </a:r>
            <a:r>
              <a:rPr lang="en-US" dirty="0" smtClean="0"/>
              <a:t>snow</a:t>
            </a:r>
          </a:p>
          <a:p>
            <a:r>
              <a:rPr lang="en-US" dirty="0" smtClean="0"/>
              <a:t>Adjective: not Seasonable</a:t>
            </a:r>
            <a:r>
              <a:rPr lang="en-US" dirty="0"/>
              <a:t>; being out of season; </a:t>
            </a:r>
            <a:r>
              <a:rPr lang="en-US" dirty="0" smtClean="0"/>
              <a:t>unseasonal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202932"/>
              </p:ext>
            </p:extLst>
          </p:nvPr>
        </p:nvGraphicFramePr>
        <p:xfrm>
          <a:off x="843747" y="1304636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343889"/>
                <a:gridCol w="192578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45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69454" y="2275298"/>
            <a:ext cx="86267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We're seeing __________ clouds and a few snow ____________ right now, but we have some __________ winter weather ahead, with _______ winds and record ________ temperatures at night. Be careful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if you go out in the ___________ snow, especially if you're on a road where the snow hasn't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yet been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___________. The snow will probably __________ next week, as we're expecting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some _____________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warm weather.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656963"/>
              </p:ext>
            </p:extLst>
          </p:nvPr>
        </p:nvGraphicFramePr>
        <p:xfrm>
          <a:off x="852982" y="1341581"/>
          <a:ext cx="616665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176"/>
                <a:gridCol w="892406"/>
                <a:gridCol w="914400"/>
                <a:gridCol w="1463723"/>
                <a:gridCol w="18059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heavy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flurries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driving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thaw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unseasonably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25498" y="2275298"/>
            <a:ext cx="869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heavy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39382" y="2275298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flurries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26266" y="2563927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icy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9189" y="2875002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/>
                <a:cs typeface="+mn-cs"/>
              </a:rPr>
              <a:t>low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8474" y="2563927"/>
            <a:ext cx="797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nasty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85867" y="3160507"/>
            <a:ext cx="9412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driving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2232" y="3449917"/>
            <a:ext cx="1026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cleared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16435" y="3466916"/>
            <a:ext cx="726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thaw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84946" y="3746181"/>
            <a:ext cx="1768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unseasonably</a:t>
            </a: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25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07655" y="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202546" y="6492875"/>
            <a:ext cx="524902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39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16561" y="1151929"/>
            <a:ext cx="47405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do yoga so that 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relax </a:t>
            </a:r>
            <a:r>
              <a:rPr lang="en-US" dirty="0">
                <a:latin typeface="Arial" pitchFamily="34" charset="0"/>
                <a:cs typeface="Arial" pitchFamily="34" charset="0"/>
              </a:rPr>
              <a:t>from the hectic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was stuck in a traffic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I'd </a:t>
            </a:r>
            <a:r>
              <a:rPr lang="en-US" dirty="0">
                <a:latin typeface="Arial" pitchFamily="34" charset="0"/>
                <a:cs typeface="Arial" pitchFamily="34" charset="0"/>
              </a:rPr>
              <a:t>really like to live in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coastal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dirty="0">
                <a:latin typeface="Arial" pitchFamily="34" charset="0"/>
                <a:cs typeface="Arial" pitchFamily="34" charset="0"/>
              </a:rPr>
              <a:t>you bargain with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street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dirty="0">
                <a:latin typeface="Arial" pitchFamily="34" charset="0"/>
                <a:cs typeface="Arial" pitchFamily="34" charset="0"/>
              </a:rPr>
              <a:t>nightclub is 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outskirts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beach was strewn with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shop is located 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bustling 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latin typeface="Arial" pitchFamily="34" charset="0"/>
                <a:cs typeface="Arial" pitchFamily="34" charset="0"/>
              </a:rPr>
              <a:t>lovely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sixteenth century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latin typeface="Arial" pitchFamily="34" charset="0"/>
                <a:cs typeface="Arial" pitchFamily="34" charset="0"/>
              </a:rPr>
              <a:t>don't realize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how bad </a:t>
            </a:r>
            <a:r>
              <a:rPr lang="en-US" dirty="0">
                <a:latin typeface="Arial" pitchFamily="34" charset="0"/>
                <a:cs typeface="Arial" pitchFamily="34" charset="0"/>
              </a:rPr>
              <a:t>the noise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You've </a:t>
            </a:r>
            <a:r>
              <a:rPr lang="en-US" dirty="0">
                <a:latin typeface="Arial" pitchFamily="34" charset="0"/>
                <a:cs typeface="Arial" pitchFamily="34" charset="0"/>
              </a:rPr>
              <a:t>got to try the local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43925" y="1915080"/>
            <a:ext cx="520007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jam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three hours on the way home from work.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city; we'll have to take a taxi.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pollution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 until you get out of the city to a more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peaceful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place.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litter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after the New Year's party.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city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 that I could swim in the ocean every day.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pace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of modern life.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vendors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you might be able to get a discount.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street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 the city center.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cuisine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 India; it's healthy and delicious!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church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 one of the biggest tourist attractions.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943924" y="1913615"/>
            <a:ext cx="520007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jam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three hours on the way home from work.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city; we'll have to take a taxi.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pollution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until you get out of the city to a more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peaceful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place.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litter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after the New Year's party.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city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 that I could swim in the ocean every day.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pace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modern life.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vendors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you might be able to get a discount.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street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the city center.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cuisine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India; it's healthy and delicious!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church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one of the biggest tourist attractions.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-16562" y="1151929"/>
            <a:ext cx="47405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do yoga so that I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can relax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from the hectic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was stuck in a traffic  </a:t>
            </a:r>
            <a:endParaRPr lang="en-US" dirty="0" smtClean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I'd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really like to live in a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coastal 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you bargain with the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street 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nightclub is on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the outskirts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The beach was strewn with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shop is located on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 bustling  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lovely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sixteenth century</a:t>
            </a:r>
            <a:endParaRPr lang="en-US" dirty="0">
              <a:solidFill>
                <a:srgbClr val="B92007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don't realize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how bad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the noise 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You've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got to try the local   </a:t>
            </a:r>
          </a:p>
        </p:txBody>
      </p:sp>
    </p:spTree>
    <p:extLst>
      <p:ext uri="{BB962C8B-B14F-4D97-AF65-F5344CB8AC3E}">
        <p14:creationId xmlns:p14="http://schemas.microsoft.com/office/powerpoint/2010/main" val="4564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5448" y="1170183"/>
            <a:ext cx="8887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The process of creating friendships is called... 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a) getting friends  b) earning friends  c) making friends </a:t>
            </a:r>
          </a:p>
          <a:p>
            <a:endParaRPr lang="en-US" sz="8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A </a:t>
            </a:r>
            <a:r>
              <a:rPr lang="en-US" sz="2400" b="1" dirty="0">
                <a:latin typeface="+mj-lt"/>
              </a:rPr>
              <a:t>"close friend" is someone... 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a) who lives near you   b) who is similar to you </a:t>
            </a:r>
          </a:p>
          <a:p>
            <a:r>
              <a:rPr lang="en-US" sz="2400" dirty="0">
                <a:latin typeface="+mj-lt"/>
              </a:rPr>
              <a:t>c)with whom you have a strong friendship </a:t>
            </a:r>
          </a:p>
          <a:p>
            <a:endParaRPr lang="en-US" sz="8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When </a:t>
            </a:r>
            <a:r>
              <a:rPr lang="en-US" sz="2400" b="1" dirty="0">
                <a:latin typeface="+mj-lt"/>
              </a:rPr>
              <a:t>you develop romantic feelings for another person, you're... 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a) becoming passionate </a:t>
            </a:r>
            <a:r>
              <a:rPr lang="en-US" sz="2400" dirty="0" smtClean="0">
                <a:latin typeface="+mj-lt"/>
              </a:rPr>
              <a:t>  b</a:t>
            </a:r>
            <a:r>
              <a:rPr lang="en-US" sz="2400" dirty="0">
                <a:latin typeface="+mj-lt"/>
              </a:rPr>
              <a:t>) falling in love   </a:t>
            </a:r>
            <a:r>
              <a:rPr lang="en-US" sz="2400" dirty="0" smtClean="0">
                <a:latin typeface="+mj-lt"/>
              </a:rPr>
              <a:t>  c</a:t>
            </a:r>
            <a:r>
              <a:rPr lang="en-US" sz="2400" dirty="0">
                <a:latin typeface="+mj-lt"/>
              </a:rPr>
              <a:t>) giving your heart </a:t>
            </a:r>
          </a:p>
          <a:p>
            <a:endParaRPr lang="en-US" sz="8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If </a:t>
            </a:r>
            <a:r>
              <a:rPr lang="en-US" sz="2400" b="1" dirty="0">
                <a:latin typeface="+mj-lt"/>
              </a:rPr>
              <a:t>only one of the two people has romantic feelings, we say the feeling is not...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a) mutual    b) returned    c) together </a:t>
            </a:r>
          </a:p>
          <a:p>
            <a:endParaRPr lang="en-US" sz="8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A </a:t>
            </a:r>
            <a:r>
              <a:rPr lang="en-US" sz="2400" b="1" dirty="0">
                <a:latin typeface="+mj-lt"/>
              </a:rPr>
              <a:t>polite way to say you're not attracted to someone is: </a:t>
            </a:r>
            <a:r>
              <a:rPr lang="en-US" sz="2400" b="1" dirty="0" smtClean="0">
                <a:latin typeface="+mj-lt"/>
              </a:rPr>
              <a:t>He's </a:t>
            </a:r>
            <a:r>
              <a:rPr lang="en-US" sz="2400" b="1" dirty="0">
                <a:latin typeface="+mj-lt"/>
              </a:rPr>
              <a:t>not </a:t>
            </a:r>
            <a:r>
              <a:rPr lang="en-US" sz="2400" b="1" dirty="0" smtClean="0">
                <a:latin typeface="+mj-lt"/>
              </a:rPr>
              <a:t>my… 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a) kind   b) style    c) type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650" y="1508760"/>
            <a:ext cx="537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__________________________________________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651" y="2366510"/>
            <a:ext cx="662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_______________________________________________________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9720" y="43934"/>
            <a:ext cx="488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_______________________________________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650" y="3947310"/>
            <a:ext cx="8690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____________________________                                 ________________________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447" y="5152382"/>
            <a:ext cx="529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___________                           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368534"/>
            <a:ext cx="488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______________________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24086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3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452647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40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2989" y="1633847"/>
            <a:ext cx="883271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Don't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bother going to the village - it's not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merit / worth / value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trip.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our window, we had an unobstructed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look / sight / view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castle.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you want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privacy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there's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winding / secluded / unobstructed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beach.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Moving 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farm was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quite a dramatic change of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face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scenery / view.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all-day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boat / ship / sailor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trip leaves at 7 AM every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morning.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hikers tried to find the trail through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dense / heavy / jagged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forest.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stream is quite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lush / gentle / shallow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 the water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not deep.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mountain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range / span / scenery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extends north to Canada.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went bird-watching in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countryside / fauna / wildlife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preserve.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get there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have to take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footpath /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footroad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/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footstreet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3971" y="154867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             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4827" y="200488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7856" y="2481539"/>
            <a:ext cx="458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                    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0440" y="2920501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       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2870" y="339593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4827" y="3838561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8631" y="428115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60224" y="474808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_______________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7195" y="520955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24827" y="566446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4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441520"/>
              </p:ext>
            </p:extLst>
          </p:nvPr>
        </p:nvGraphicFramePr>
        <p:xfrm>
          <a:off x="311285" y="174667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408"/>
                <a:gridCol w="1215957"/>
                <a:gridCol w="1132293"/>
                <a:gridCol w="1032462"/>
                <a:gridCol w="1517087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 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6254" y="1665054"/>
            <a:ext cx="889461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  <a:cs typeface="Arial" pitchFamily="34" charset="0"/>
              </a:rPr>
              <a:t>noun: </a:t>
            </a:r>
            <a:r>
              <a:rPr lang="en-US" dirty="0">
                <a:latin typeface="+mj-lt"/>
                <a:cs typeface="Arial" pitchFamily="34" charset="0"/>
              </a:rPr>
              <a:t>an agreement to stop fighting a war for a period </a:t>
            </a:r>
            <a:r>
              <a:rPr lang="en-US" dirty="0" smtClean="0">
                <a:latin typeface="+mj-lt"/>
                <a:cs typeface="Arial" pitchFamily="34" charset="0"/>
              </a:rPr>
              <a:t>of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plural noun: a </a:t>
            </a:r>
            <a:r>
              <a:rPr lang="en-US" dirty="0">
                <a:latin typeface="+mj-lt"/>
                <a:cs typeface="Arial" pitchFamily="34" charset="0"/>
              </a:rPr>
              <a:t>person killed or injured in a war or </a:t>
            </a:r>
            <a:r>
              <a:rPr lang="en-US" dirty="0" smtClean="0">
                <a:latin typeface="+mj-lt"/>
                <a:cs typeface="Arial" pitchFamily="34" charset="0"/>
              </a:rPr>
              <a:t>accident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verb past </a:t>
            </a:r>
            <a:r>
              <a:rPr lang="en-US" dirty="0">
                <a:latin typeface="+mj-lt"/>
                <a:cs typeface="Arial" pitchFamily="34" charset="0"/>
              </a:rPr>
              <a:t>tense</a:t>
            </a:r>
            <a:r>
              <a:rPr lang="en-US" dirty="0" smtClean="0">
                <a:latin typeface="+mj-lt"/>
                <a:cs typeface="Arial" pitchFamily="34" charset="0"/>
              </a:rPr>
              <a:t>: </a:t>
            </a:r>
            <a:r>
              <a:rPr lang="en-US" dirty="0">
                <a:latin typeface="+mj-lt"/>
                <a:cs typeface="Arial" pitchFamily="34" charset="0"/>
              </a:rPr>
              <a:t>put in or assign to a specified place for a particular </a:t>
            </a:r>
            <a:r>
              <a:rPr lang="en-US" dirty="0" smtClean="0">
                <a:latin typeface="+mj-lt"/>
                <a:cs typeface="Arial" pitchFamily="34" charset="0"/>
              </a:rPr>
              <a:t>purpose</a:t>
            </a:r>
          </a:p>
          <a:p>
            <a:r>
              <a:rPr lang="en-US" dirty="0">
                <a:latin typeface="+mj-lt"/>
                <a:cs typeface="Arial" pitchFamily="34" charset="0"/>
              </a:rPr>
              <a:t>plural noun: </a:t>
            </a:r>
            <a:r>
              <a:rPr lang="en-US" dirty="0" smtClean="0">
                <a:latin typeface="+mj-lt"/>
                <a:cs typeface="Arial" pitchFamily="34" charset="0"/>
              </a:rPr>
              <a:t>photographs </a:t>
            </a:r>
            <a:r>
              <a:rPr lang="en-US" dirty="0">
                <a:latin typeface="+mj-lt"/>
                <a:cs typeface="Arial" pitchFamily="34" charset="0"/>
              </a:rPr>
              <a:t>showed the horror of the </a:t>
            </a:r>
            <a:r>
              <a:rPr lang="en-US" dirty="0" smtClean="0">
                <a:latin typeface="+mj-lt"/>
                <a:cs typeface="Arial" pitchFamily="34" charset="0"/>
              </a:rPr>
              <a:t>tragedy</a:t>
            </a:r>
          </a:p>
          <a:p>
            <a:r>
              <a:rPr lang="en-US" dirty="0">
                <a:latin typeface="+mj-lt"/>
                <a:cs typeface="Arial" pitchFamily="34" charset="0"/>
              </a:rPr>
              <a:t>phrasal verb of </a:t>
            </a:r>
            <a:r>
              <a:rPr lang="en-US" dirty="0" smtClean="0">
                <a:latin typeface="+mj-lt"/>
                <a:cs typeface="Arial" pitchFamily="34" charset="0"/>
              </a:rPr>
              <a:t>break: </a:t>
            </a:r>
            <a:r>
              <a:rPr lang="en-US" dirty="0">
                <a:latin typeface="+mj-lt"/>
                <a:cs typeface="Arial" pitchFamily="34" charset="0"/>
              </a:rPr>
              <a:t>(of war, fighting, or similarly undesirable things) start </a:t>
            </a:r>
            <a:r>
              <a:rPr lang="en-US" dirty="0" smtClean="0">
                <a:latin typeface="+mj-lt"/>
                <a:cs typeface="Arial" pitchFamily="34" charset="0"/>
              </a:rPr>
              <a:t>suddenly</a:t>
            </a:r>
          </a:p>
          <a:p>
            <a:r>
              <a:rPr lang="en-US" dirty="0"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  <a:cs typeface="Arial" pitchFamily="34" charset="0"/>
              </a:rPr>
              <a:t>oun</a:t>
            </a:r>
            <a:r>
              <a:rPr lang="en-US" dirty="0">
                <a:latin typeface="+mj-lt"/>
                <a:cs typeface="Arial" pitchFamily="34" charset="0"/>
              </a:rPr>
              <a:t>: </a:t>
            </a:r>
            <a:r>
              <a:rPr lang="en-US" dirty="0" smtClean="0">
                <a:latin typeface="+mj-lt"/>
                <a:cs typeface="Arial" pitchFamily="34" charset="0"/>
              </a:rPr>
              <a:t>in </a:t>
            </a:r>
            <a:r>
              <a:rPr lang="en-US" dirty="0">
                <a:latin typeface="+mj-lt"/>
                <a:cs typeface="Arial" pitchFamily="34" charset="0"/>
              </a:rPr>
              <a:t>which things happen as they </a:t>
            </a:r>
            <a:r>
              <a:rPr lang="en-US" dirty="0" smtClean="0">
                <a:latin typeface="+mj-lt"/>
                <a:cs typeface="Arial" pitchFamily="34" charset="0"/>
              </a:rPr>
              <a:t>should, with no </a:t>
            </a:r>
            <a:r>
              <a:rPr lang="en-US" dirty="0">
                <a:latin typeface="+mj-lt"/>
                <a:cs typeface="Arial" pitchFamily="34" charset="0"/>
              </a:rPr>
              <a:t>harmful </a:t>
            </a:r>
            <a:r>
              <a:rPr lang="en-US" dirty="0" smtClean="0">
                <a:latin typeface="+mj-lt"/>
                <a:cs typeface="Arial" pitchFamily="34" charset="0"/>
              </a:rPr>
              <a:t>changes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noun</a:t>
            </a:r>
            <a:r>
              <a:rPr lang="en-US" dirty="0">
                <a:latin typeface="+mj-lt"/>
                <a:cs typeface="Arial" pitchFamily="34" charset="0"/>
              </a:rPr>
              <a:t>: a point at which something, typically something unwelcome, is about to </a:t>
            </a:r>
            <a:r>
              <a:rPr lang="en-US" dirty="0" smtClean="0">
                <a:latin typeface="+mj-lt"/>
                <a:cs typeface="Arial" pitchFamily="34" charset="0"/>
              </a:rPr>
              <a:t>happen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verb, past tense: say </a:t>
            </a:r>
            <a:r>
              <a:rPr lang="en-US" dirty="0">
                <a:latin typeface="+mj-lt"/>
                <a:cs typeface="Arial" pitchFamily="34" charset="0"/>
              </a:rPr>
              <a:t>something in a solemn and </a:t>
            </a:r>
            <a:r>
              <a:rPr lang="en-US" dirty="0" smtClean="0">
                <a:latin typeface="+mj-lt"/>
                <a:cs typeface="Arial" pitchFamily="34" charset="0"/>
              </a:rPr>
              <a:t>clear manner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verb: discharge </a:t>
            </a:r>
            <a:r>
              <a:rPr lang="en-US" dirty="0">
                <a:latin typeface="+mj-lt"/>
                <a:cs typeface="Arial" pitchFamily="34" charset="0"/>
              </a:rPr>
              <a:t>a gun or other weapon in order to propel (a bullet or projectile</a:t>
            </a:r>
            <a:r>
              <a:rPr lang="en-US" dirty="0" smtClean="0">
                <a:latin typeface="+mj-lt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noun: mental </a:t>
            </a:r>
            <a:r>
              <a:rPr lang="en-US" dirty="0">
                <a:latin typeface="+mj-lt"/>
                <a:cs typeface="Arial" pitchFamily="34" charset="0"/>
              </a:rPr>
              <a:t>or emotional strain, a mind </a:t>
            </a:r>
            <a:r>
              <a:rPr lang="en-US" dirty="0" smtClean="0">
                <a:latin typeface="+mj-lt"/>
                <a:cs typeface="Arial" pitchFamily="34" charset="0"/>
              </a:rPr>
              <a:t>affected </a:t>
            </a:r>
            <a:r>
              <a:rPr lang="en-US" dirty="0">
                <a:latin typeface="+mj-lt"/>
                <a:cs typeface="Arial" pitchFamily="34" charset="0"/>
              </a:rPr>
              <a:t>by stress </a:t>
            </a:r>
            <a:r>
              <a:rPr lang="en-US" dirty="0" smtClean="0">
                <a:latin typeface="+mj-lt"/>
                <a:cs typeface="Arial" pitchFamily="34" charset="0"/>
              </a:rPr>
              <a:t>cannot </a:t>
            </a:r>
            <a:r>
              <a:rPr lang="en-US" dirty="0">
                <a:latin typeface="+mj-lt"/>
                <a:cs typeface="Arial" pitchFamily="34" charset="0"/>
              </a:rPr>
              <a:t>think </a:t>
            </a:r>
            <a:r>
              <a:rPr lang="en-US" dirty="0" smtClean="0">
                <a:latin typeface="+mj-lt"/>
                <a:cs typeface="Arial" pitchFamily="34" charset="0"/>
              </a:rPr>
              <a:t>clearly</a:t>
            </a:r>
          </a:p>
          <a:p>
            <a:r>
              <a:rPr lang="en-US" dirty="0">
                <a:latin typeface="+mj-lt"/>
                <a:cs typeface="Arial" pitchFamily="34" charset="0"/>
              </a:rPr>
              <a:t>adjective: easily destroyed or </a:t>
            </a:r>
            <a:r>
              <a:rPr lang="en-US" dirty="0" smtClean="0">
                <a:latin typeface="+mj-lt"/>
                <a:cs typeface="Arial" pitchFamily="34" charset="0"/>
              </a:rPr>
              <a:t>threatened; “we </a:t>
            </a:r>
            <a:r>
              <a:rPr lang="en-US" dirty="0">
                <a:latin typeface="+mj-lt"/>
                <a:cs typeface="Arial" pitchFamily="34" charset="0"/>
              </a:rPr>
              <a:t>have a fragile grip on </a:t>
            </a:r>
            <a:r>
              <a:rPr lang="en-US" dirty="0" smtClean="0">
                <a:latin typeface="+mj-lt"/>
                <a:cs typeface="Arial" pitchFamily="34" charset="0"/>
              </a:rPr>
              <a:t>peace“</a:t>
            </a:r>
          </a:p>
          <a:p>
            <a:r>
              <a:rPr lang="en-US" dirty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djective</a:t>
            </a:r>
            <a:r>
              <a:rPr lang="en-US" i="1" dirty="0" smtClean="0">
                <a:latin typeface="+mj-lt"/>
              </a:rPr>
              <a:t>: </a:t>
            </a:r>
            <a:r>
              <a:rPr lang="en-US" dirty="0" smtClean="0">
                <a:latin typeface="+mj-lt"/>
              </a:rPr>
              <a:t>carried out or </a:t>
            </a:r>
            <a:r>
              <a:rPr lang="en-US" dirty="0">
                <a:latin typeface="+mj-lt"/>
              </a:rPr>
              <a:t>acting without direct </a:t>
            </a:r>
            <a:r>
              <a:rPr lang="en-US" dirty="0" smtClean="0">
                <a:latin typeface="+mj-lt"/>
              </a:rPr>
              <a:t>provocation; "</a:t>
            </a:r>
            <a:r>
              <a:rPr lang="en-US" dirty="0">
                <a:latin typeface="+mj-lt"/>
              </a:rPr>
              <a:t>an unprovoked </a:t>
            </a:r>
            <a:r>
              <a:rPr lang="en-US" dirty="0" smtClean="0">
                <a:latin typeface="+mj-lt"/>
              </a:rPr>
              <a:t>attack”</a:t>
            </a:r>
          </a:p>
          <a:p>
            <a:r>
              <a:rPr lang="en-US" dirty="0" smtClean="0">
                <a:latin typeface="+mj-lt"/>
              </a:rPr>
              <a:t>verb: to </a:t>
            </a:r>
            <a:r>
              <a:rPr lang="en-US" dirty="0">
                <a:latin typeface="+mj-lt"/>
              </a:rPr>
              <a:t>accumulate and maintain a supply of for future </a:t>
            </a:r>
            <a:r>
              <a:rPr lang="en-US" dirty="0" smtClean="0">
                <a:latin typeface="+mj-lt"/>
              </a:rPr>
              <a:t>use</a:t>
            </a:r>
          </a:p>
          <a:p>
            <a:r>
              <a:rPr lang="en-US" dirty="0" smtClean="0">
                <a:latin typeface="+mj-lt"/>
              </a:rPr>
              <a:t>adjective: settling </a:t>
            </a:r>
            <a:r>
              <a:rPr lang="en-US" dirty="0">
                <a:latin typeface="+mj-lt"/>
              </a:rPr>
              <a:t>an issue; producing a </a:t>
            </a:r>
            <a:r>
              <a:rPr lang="en-US" dirty="0" smtClean="0">
                <a:latin typeface="+mj-lt"/>
              </a:rPr>
              <a:t>firm result; “he </a:t>
            </a:r>
            <a:r>
              <a:rPr lang="en-US" dirty="0">
                <a:latin typeface="+mj-lt"/>
              </a:rPr>
              <a:t>played a decisive part in the </a:t>
            </a:r>
            <a:r>
              <a:rPr lang="en-US" dirty="0" smtClean="0">
                <a:latin typeface="+mj-lt"/>
              </a:rPr>
              <a:t>victory“</a:t>
            </a:r>
          </a:p>
          <a:p>
            <a:r>
              <a:rPr lang="en-US" dirty="0">
                <a:latin typeface="+mj-lt"/>
              </a:rPr>
              <a:t>adjective: actively aggressive; </a:t>
            </a:r>
            <a:r>
              <a:rPr lang="en-US" dirty="0" smtClean="0">
                <a:latin typeface="+mj-lt"/>
              </a:rPr>
              <a:t>attacking; "</a:t>
            </a:r>
            <a:r>
              <a:rPr lang="en-US" dirty="0">
                <a:latin typeface="+mj-lt"/>
              </a:rPr>
              <a:t>offensive operations against the </a:t>
            </a:r>
            <a:r>
              <a:rPr lang="en-US" dirty="0" smtClean="0">
                <a:latin typeface="+mj-lt"/>
              </a:rPr>
              <a:t>enemy“</a:t>
            </a:r>
          </a:p>
          <a:p>
            <a:r>
              <a:rPr lang="en-US" dirty="0">
                <a:latin typeface="+mj-lt"/>
              </a:rPr>
              <a:t>verb: break out suddenly and dramatically; "fierce fighting </a:t>
            </a:r>
            <a:r>
              <a:rPr lang="en-US" dirty="0" smtClean="0">
                <a:latin typeface="+mj-lt"/>
              </a:rPr>
              <a:t>erupted without notice”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endParaRPr lang="en-US" dirty="0">
              <a:latin typeface="+mj-lt"/>
              <a:cs typeface="Arial" pitchFamily="34" charset="0"/>
            </a:endParaRP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endParaRPr lang="en-US" dirty="0">
              <a:latin typeface="+mj-lt"/>
              <a:cs typeface="Arial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16798"/>
              </p:ext>
            </p:extLst>
          </p:nvPr>
        </p:nvGraphicFramePr>
        <p:xfrm>
          <a:off x="303321" y="170048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234"/>
                <a:gridCol w="1265382"/>
                <a:gridCol w="1126836"/>
                <a:gridCol w="93287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 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35638"/>
              </p:ext>
            </p:extLst>
          </p:nvPr>
        </p:nvGraphicFramePr>
        <p:xfrm>
          <a:off x="308128" y="155622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880"/>
                <a:gridCol w="1406736"/>
                <a:gridCol w="1126836"/>
                <a:gridCol w="93287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 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793119"/>
              </p:ext>
            </p:extLst>
          </p:nvPr>
        </p:nvGraphicFramePr>
        <p:xfrm>
          <a:off x="312651" y="159764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237196"/>
                <a:gridCol w="93287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 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98001"/>
              </p:ext>
            </p:extLst>
          </p:nvPr>
        </p:nvGraphicFramePr>
        <p:xfrm>
          <a:off x="319460" y="161238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101214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 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31314"/>
              </p:ext>
            </p:extLst>
          </p:nvPr>
        </p:nvGraphicFramePr>
        <p:xfrm>
          <a:off x="305605" y="147384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101214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break out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49800"/>
              </p:ext>
            </p:extLst>
          </p:nvPr>
        </p:nvGraphicFramePr>
        <p:xfrm>
          <a:off x="221804" y="134014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101214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86299"/>
              </p:ext>
            </p:extLst>
          </p:nvPr>
        </p:nvGraphicFramePr>
        <p:xfrm>
          <a:off x="300083" y="156620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101214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66923"/>
              </p:ext>
            </p:extLst>
          </p:nvPr>
        </p:nvGraphicFramePr>
        <p:xfrm>
          <a:off x="295084" y="165141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101214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011512"/>
              </p:ext>
            </p:extLst>
          </p:nvPr>
        </p:nvGraphicFramePr>
        <p:xfrm>
          <a:off x="286657" y="145669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101214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81698"/>
              </p:ext>
            </p:extLst>
          </p:nvPr>
        </p:nvGraphicFramePr>
        <p:xfrm>
          <a:off x="235364" y="141717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1012143"/>
                <a:gridCol w="1387882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837317"/>
              </p:ext>
            </p:extLst>
          </p:nvPr>
        </p:nvGraphicFramePr>
        <p:xfrm>
          <a:off x="279896" y="160255"/>
          <a:ext cx="8628434" cy="116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1012143"/>
                <a:gridCol w="1387882"/>
                <a:gridCol w="1401199"/>
                <a:gridCol w="1201028"/>
              </a:tblGrid>
              <a:tr h="236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91407"/>
              </p:ext>
            </p:extLst>
          </p:nvPr>
        </p:nvGraphicFramePr>
        <p:xfrm>
          <a:off x="270470" y="149016"/>
          <a:ext cx="8628434" cy="116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929873"/>
                <a:gridCol w="1508288"/>
                <a:gridCol w="1363063"/>
                <a:gridCol w="1201028"/>
              </a:tblGrid>
              <a:tr h="236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unprovoked</a:t>
                      </a:r>
                      <a:endParaRPr kumimoji="0" lang="en-US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54667"/>
              </p:ext>
            </p:extLst>
          </p:nvPr>
        </p:nvGraphicFramePr>
        <p:xfrm>
          <a:off x="273378" y="149017"/>
          <a:ext cx="8628434" cy="116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929873"/>
                <a:gridCol w="1393595"/>
                <a:gridCol w="1477756"/>
                <a:gridCol w="1201028"/>
              </a:tblGrid>
              <a:tr h="236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unprovoked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kumimoji="0" lang="en-US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601113"/>
              </p:ext>
            </p:extLst>
          </p:nvPr>
        </p:nvGraphicFramePr>
        <p:xfrm>
          <a:off x="263950" y="169441"/>
          <a:ext cx="8628434" cy="116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929873"/>
                <a:gridCol w="1393595"/>
                <a:gridCol w="1477756"/>
                <a:gridCol w="1201028"/>
              </a:tblGrid>
              <a:tr h="236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unprovoked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kumimoji="0" lang="en-US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37753"/>
              </p:ext>
            </p:extLst>
          </p:nvPr>
        </p:nvGraphicFramePr>
        <p:xfrm>
          <a:off x="264470" y="133283"/>
          <a:ext cx="8628434" cy="116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929873"/>
                <a:gridCol w="1393595"/>
                <a:gridCol w="1477756"/>
                <a:gridCol w="1201028"/>
              </a:tblGrid>
              <a:tr h="236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unprovoked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kumimoji="0" lang="en-US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67150"/>
              </p:ext>
            </p:extLst>
          </p:nvPr>
        </p:nvGraphicFramePr>
        <p:xfrm>
          <a:off x="263087" y="140806"/>
          <a:ext cx="8628434" cy="116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97"/>
                <a:gridCol w="1265859"/>
                <a:gridCol w="1157926"/>
                <a:gridCol w="929873"/>
                <a:gridCol w="1393595"/>
                <a:gridCol w="1477756"/>
                <a:gridCol w="1201028"/>
              </a:tblGrid>
              <a:tr h="236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unprovoked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kumimoji="0" lang="en-US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12942"/>
              </p:ext>
            </p:extLst>
          </p:nvPr>
        </p:nvGraphicFramePr>
        <p:xfrm>
          <a:off x="225810" y="115523"/>
          <a:ext cx="8733938" cy="123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099"/>
                <a:gridCol w="1281337"/>
                <a:gridCol w="1172085"/>
                <a:gridCol w="941243"/>
                <a:gridCol w="1410635"/>
                <a:gridCol w="1495825"/>
                <a:gridCol w="1215714"/>
              </a:tblGrid>
              <a:tr h="387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3378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unprovoked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5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50765"/>
            <a:ext cx="893972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_________are </a:t>
            </a:r>
            <a:r>
              <a:rPr lang="en-US" dirty="0">
                <a:latin typeface="Arial" pitchFamily="34" charset="0"/>
                <a:cs typeface="Arial" pitchFamily="34" charset="0"/>
              </a:rPr>
              <a:t>rising between the residents of Earth and Mars, causing some to speculate that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 peace </a:t>
            </a:r>
            <a:r>
              <a:rPr lang="en-US" dirty="0">
                <a:latin typeface="Arial" pitchFamily="34" charset="0"/>
                <a:cs typeface="Arial" pitchFamily="34" charset="0"/>
              </a:rPr>
              <a:t>between the two planets may soon come to an end. The latest round of violence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________when Martian </a:t>
            </a:r>
            <a:r>
              <a:rPr lang="en-US" dirty="0">
                <a:latin typeface="Arial" pitchFamily="34" charset="0"/>
                <a:cs typeface="Arial" pitchFamily="34" charset="0"/>
              </a:rPr>
              <a:t>soldiers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_________at </a:t>
            </a:r>
            <a:r>
              <a:rPr lang="en-US" dirty="0">
                <a:latin typeface="Arial" pitchFamily="34" charset="0"/>
                <a:cs typeface="Arial" pitchFamily="34" charset="0"/>
              </a:rPr>
              <a:t>the Martian embassy on Earth opened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 on </a:t>
            </a:r>
            <a:r>
              <a:rPr lang="en-US" dirty="0">
                <a:latin typeface="Arial" pitchFamily="34" charset="0"/>
                <a:cs typeface="Arial" pitchFamily="34" charset="0"/>
              </a:rPr>
              <a:t>a group of Earth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residents who </a:t>
            </a:r>
            <a:r>
              <a:rPr lang="en-US" dirty="0">
                <a:latin typeface="Arial" pitchFamily="34" charset="0"/>
                <a:cs typeface="Arial" pitchFamily="34" charset="0"/>
              </a:rPr>
              <a:t>were protesting outside the consulate.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Although war has not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been_________, </a:t>
            </a:r>
            <a:r>
              <a:rPr lang="en-US" dirty="0">
                <a:latin typeface="Arial" pitchFamily="34" charset="0"/>
                <a:cs typeface="Arial" pitchFamily="34" charset="0"/>
              </a:rPr>
              <a:t>both planets are ready to react if the other launches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 _________. 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are rumors that Mars has been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___________ illegal </a:t>
            </a:r>
            <a:r>
              <a:rPr lang="en-US" dirty="0">
                <a:latin typeface="Arial" pitchFamily="34" charset="0"/>
                <a:cs typeface="Arial" pitchFamily="34" charset="0"/>
              </a:rPr>
              <a:t>weapons to defend itself from Earth’s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much better-equipped </a:t>
            </a:r>
            <a:r>
              <a:rPr lang="en-US" dirty="0">
                <a:latin typeface="Arial" pitchFamily="34" charset="0"/>
                <a:cs typeface="Arial" pitchFamily="34" charset="0"/>
              </a:rPr>
              <a:t>military.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Diplomats from both planets are doing everything possible to bring ________to the situation, but there are concerns that radical extremist groups on Earth may be planning an ____________attack for the express purpose of causing a war to __________.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Everyone </a:t>
            </a:r>
            <a:r>
              <a:rPr lang="en-US" dirty="0">
                <a:latin typeface="Arial" pitchFamily="34" charset="0"/>
                <a:cs typeface="Arial" pitchFamily="34" charset="0"/>
              </a:rPr>
              <a:t>remembers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 of </a:t>
            </a:r>
            <a:r>
              <a:rPr lang="en-US" dirty="0">
                <a:latin typeface="Arial" pitchFamily="34" charset="0"/>
                <a:cs typeface="Arial" pitchFamily="34" charset="0"/>
              </a:rPr>
              <a:t>the last interplanetary war, in which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 battle </a:t>
            </a:r>
            <a:r>
              <a:rPr lang="en-US" dirty="0">
                <a:latin typeface="Arial" pitchFamily="34" charset="0"/>
                <a:cs typeface="Arial" pitchFamily="34" charset="0"/>
              </a:rPr>
              <a:t>resulted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hundreds </a:t>
            </a:r>
            <a:r>
              <a:rPr lang="en-US" dirty="0">
                <a:latin typeface="Arial" pitchFamily="34" charset="0"/>
                <a:cs typeface="Arial" pitchFamily="34" charset="0"/>
              </a:rPr>
              <a:t>of thousands of civilian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___________ and </a:t>
            </a:r>
            <a:r>
              <a:rPr lang="en-US" dirty="0">
                <a:latin typeface="Arial" pitchFamily="34" charset="0"/>
                <a:cs typeface="Arial" pitchFamily="34" charset="0"/>
              </a:rPr>
              <a:t>a large number of refugees who fled to the colony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the </a:t>
            </a:r>
            <a:r>
              <a:rPr lang="en-US" dirty="0">
                <a:latin typeface="Arial" pitchFamily="34" charset="0"/>
                <a:cs typeface="Arial" pitchFamily="34" charset="0"/>
              </a:rPr>
              <a:t>Moon. 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Even after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_________was </a:t>
            </a:r>
            <a:r>
              <a:rPr lang="en-US" dirty="0">
                <a:latin typeface="Arial" pitchFamily="34" charset="0"/>
                <a:cs typeface="Arial" pitchFamily="34" charset="0"/>
              </a:rPr>
              <a:t>negotiated, isolated incidents of violence against Martian citizens brought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two </a:t>
            </a:r>
            <a:r>
              <a:rPr lang="en-US" dirty="0">
                <a:latin typeface="Arial" pitchFamily="34" charset="0"/>
                <a:cs typeface="Arial" pitchFamily="34" charset="0"/>
              </a:rPr>
              <a:t>planets to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_______ of </a:t>
            </a:r>
            <a:r>
              <a:rPr lang="en-US" dirty="0">
                <a:latin typeface="Arial" pitchFamily="34" charset="0"/>
                <a:cs typeface="Arial" pitchFamily="34" charset="0"/>
              </a:rPr>
              <a:t>war several times.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50210"/>
              </p:ext>
            </p:extLst>
          </p:nvPr>
        </p:nvGraphicFramePr>
        <p:xfrm>
          <a:off x="311285" y="174667"/>
          <a:ext cx="8628434" cy="117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408"/>
                <a:gridCol w="1215957"/>
                <a:gridCol w="1132293"/>
                <a:gridCol w="1032462"/>
                <a:gridCol w="1517087"/>
                <a:gridCol w="1401199"/>
                <a:gridCol w="12010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ceasefire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casualties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stationed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horrors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break 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brink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declared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tensions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unprovoked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stockpiling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offensive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erupted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-1" y="1550765"/>
            <a:ext cx="1180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Tensions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18389" y="182377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fragile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7766" y="2071353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erupted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47766" y="234939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fire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58680" y="2061785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stationed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873386" y="3074579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declared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19507" y="3343845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offensive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99432" y="3343845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stockpiling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74927" y="4037615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stability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0012" y="4582047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unprovoked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76" y="4859126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/>
                <a:cs typeface="+mn-cs"/>
              </a:rPr>
              <a:t>break out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74486" y="5272877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horrors</a:t>
            </a:r>
            <a:endParaRPr lang="en-US" b="1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31627" y="5287309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decisive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88844" y="5520609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casualties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19507" y="6274977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ceasefire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07030" y="6528851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brink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21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818" y="1246909"/>
            <a:ext cx="796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adjective</a:t>
            </a:r>
            <a:r>
              <a:rPr lang="en-US" b="1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mediocre; 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only average quality; not very good</a:t>
            </a:r>
            <a:r>
              <a:rPr lang="en-US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"he is an enthusiastic if mediocre painter"</a:t>
            </a:r>
          </a:p>
        </p:txBody>
      </p:sp>
    </p:spTree>
    <p:extLst>
      <p:ext uri="{BB962C8B-B14F-4D97-AF65-F5344CB8AC3E}">
        <p14:creationId xmlns:p14="http://schemas.microsoft.com/office/powerpoint/2010/main" val="380139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44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4622" y="944864"/>
            <a:ext cx="894944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dirty="0">
                <a:latin typeface="Arial" pitchFamily="34" charset="0"/>
                <a:cs typeface="Arial" pitchFamily="34" charset="0"/>
              </a:rPr>
              <a:t>worked on fixing the computer for two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compact / solid / tight </a:t>
            </a:r>
            <a:r>
              <a:rPr lang="en-US" dirty="0">
                <a:latin typeface="Arial" pitchFamily="34" charset="0"/>
                <a:cs typeface="Arial" pitchFamily="34" charset="0"/>
              </a:rPr>
              <a:t>hours before giving up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calling </a:t>
            </a:r>
            <a:r>
              <a:rPr lang="en-US" dirty="0">
                <a:latin typeface="Arial" pitchFamily="34" charset="0"/>
                <a:cs typeface="Arial" pitchFamily="34" charset="0"/>
              </a:rPr>
              <a:t>tech support.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He's </a:t>
            </a:r>
            <a:r>
              <a:rPr lang="en-US" dirty="0">
                <a:latin typeface="Arial" pitchFamily="34" charset="0"/>
                <a:cs typeface="Arial" pitchFamily="34" charset="0"/>
              </a:rPr>
              <a:t>always in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press / quick / rush</a:t>
            </a:r>
            <a:r>
              <a:rPr lang="en-US" dirty="0">
                <a:latin typeface="Arial" pitchFamily="34" charset="0"/>
                <a:cs typeface="Arial" pitchFamily="34" charset="0"/>
              </a:rPr>
              <a:t>; he never has time to chat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consuming / grueling / ungodly </a:t>
            </a:r>
            <a:r>
              <a:rPr lang="en-US" dirty="0">
                <a:latin typeface="Arial" pitchFamily="34" charset="0"/>
                <a:cs typeface="Arial" pitchFamily="34" charset="0"/>
              </a:rPr>
              <a:t>schedule this semester - classes from Monday to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Friday</a:t>
            </a:r>
            <a:r>
              <a:rPr lang="en-US" dirty="0">
                <a:latin typeface="Arial" pitchFamily="34" charset="0"/>
                <a:cs typeface="Arial" pitchFamily="34" charset="0"/>
              </a:rPr>
              <a:t>, 7 AM to 7 PM!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left / spent / took </a:t>
            </a:r>
            <a:r>
              <a:rPr lang="en-US" dirty="0">
                <a:latin typeface="Arial" pitchFamily="34" charset="0"/>
                <a:cs typeface="Arial" pitchFamily="34" charset="0"/>
              </a:rPr>
              <a:t>the assignment to the last minute and then stayed up all night to write it.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cs typeface="Arial" pitchFamily="34" charset="0"/>
              </a:rPr>
              <a:t>my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rush / spare / stick </a:t>
            </a:r>
            <a:r>
              <a:rPr lang="en-US" dirty="0">
                <a:latin typeface="Arial" pitchFamily="34" charset="0"/>
                <a:cs typeface="Arial" pitchFamily="34" charset="0"/>
              </a:rPr>
              <a:t>time, I like to read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Organizing </a:t>
            </a:r>
            <a:r>
              <a:rPr lang="en-US" dirty="0">
                <a:latin typeface="Arial" pitchFamily="34" charset="0"/>
                <a:cs typeface="Arial" pitchFamily="34" charset="0"/>
              </a:rPr>
              <a:t>all these files is very time-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consuming / pressing / falling</a:t>
            </a:r>
            <a:r>
              <a:rPr lang="en-US" dirty="0">
                <a:latin typeface="Arial" pitchFamily="34" charset="0"/>
                <a:cs typeface="Arial" pitchFamily="34" charset="0"/>
              </a:rPr>
              <a:t>; I wish I had someone to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help </a:t>
            </a:r>
            <a:r>
              <a:rPr lang="en-US" dirty="0">
                <a:latin typeface="Arial" pitchFamily="34" charset="0"/>
                <a:cs typeface="Arial" pitchFamily="34" charset="0"/>
              </a:rPr>
              <a:t>me.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Sarah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cut back on / got ahead with / stuck to </a:t>
            </a:r>
            <a:r>
              <a:rPr lang="en-US" dirty="0">
                <a:latin typeface="Arial" pitchFamily="34" charset="0"/>
                <a:cs typeface="Arial" pitchFamily="34" charset="0"/>
              </a:rPr>
              <a:t>her hours as she entered her eighth month of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pregnancy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She's </a:t>
            </a:r>
            <a:r>
              <a:rPr lang="en-US" dirty="0">
                <a:latin typeface="Arial" pitchFamily="34" charset="0"/>
                <a:cs typeface="Arial" pitchFamily="34" charset="0"/>
              </a:rPr>
              <a:t>a fitness nut; she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passes / runs / spends </a:t>
            </a:r>
            <a:r>
              <a:rPr lang="en-US" dirty="0">
                <a:latin typeface="Arial" pitchFamily="34" charset="0"/>
                <a:cs typeface="Arial" pitchFamily="34" charset="0"/>
              </a:rPr>
              <a:t>ten hours a week at the gym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2686" y="139302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               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3495" y="208369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50147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993" y="322837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9692" y="390276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            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7631" y="435996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4779" y="506035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2252" y="573156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1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45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4622" y="935136"/>
            <a:ext cx="894944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Leave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/ Take / Waste </a:t>
            </a:r>
            <a:r>
              <a:rPr lang="en-US" dirty="0">
                <a:latin typeface="Arial" pitchFamily="34" charset="0"/>
                <a:cs typeface="Arial" pitchFamily="34" charset="0"/>
              </a:rPr>
              <a:t>as much time as you need to review this information - we don't need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response </a:t>
            </a:r>
            <a:r>
              <a:rPr lang="en-US" dirty="0">
                <a:latin typeface="Arial" pitchFamily="34" charset="0"/>
                <a:cs typeface="Arial" pitchFamily="34" charset="0"/>
              </a:rPr>
              <a:t>right away.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amount / quantity / portion </a:t>
            </a:r>
            <a:r>
              <a:rPr lang="en-US" dirty="0">
                <a:latin typeface="Arial" pitchFamily="34" charset="0"/>
                <a:cs typeface="Arial" pitchFamily="34" charset="0"/>
              </a:rPr>
              <a:t>of time my daughter spends on her cell phone is unbelievable.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company is offering training in time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administration / commitment / management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improve </a:t>
            </a:r>
            <a:r>
              <a:rPr lang="en-US" dirty="0">
                <a:latin typeface="Arial" pitchFamily="34" charset="0"/>
                <a:cs typeface="Arial" pitchFamily="34" charset="0"/>
              </a:rPr>
              <a:t>the efficiency of its staff.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is a strict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deadline / limit / period </a:t>
            </a:r>
            <a:r>
              <a:rPr lang="en-US" dirty="0">
                <a:latin typeface="Arial" pitchFamily="34" charset="0"/>
                <a:cs typeface="Arial" pitchFamily="34" charset="0"/>
              </a:rPr>
              <a:t>for the delivery of this shipment - it must arrive by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January </a:t>
            </a:r>
            <a:r>
              <a:rPr lang="en-US" dirty="0">
                <a:latin typeface="Arial" pitchFamily="34" charset="0"/>
                <a:cs typeface="Arial" pitchFamily="34" charset="0"/>
              </a:rPr>
              <a:t>1, otherwise we'll lose the contract.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There's </a:t>
            </a:r>
            <a:r>
              <a:rPr lang="en-US" dirty="0">
                <a:latin typeface="Arial" pitchFamily="34" charset="0"/>
                <a:cs typeface="Arial" pitchFamily="34" charset="0"/>
              </a:rPr>
              <a:t>a slowdown on highway I-84 due to rush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hour / time / span </a:t>
            </a:r>
            <a:r>
              <a:rPr lang="en-US" dirty="0">
                <a:latin typeface="Arial" pitchFamily="34" charset="0"/>
                <a:cs typeface="Arial" pitchFamily="34" charset="0"/>
              </a:rPr>
              <a:t>traffic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We've </a:t>
            </a:r>
            <a:r>
              <a:rPr lang="en-US" dirty="0">
                <a:latin typeface="Arial" pitchFamily="34" charset="0"/>
                <a:cs typeface="Arial" pitchFamily="34" charset="0"/>
              </a:rPr>
              <a:t>fallen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back / before / behind </a:t>
            </a:r>
            <a:r>
              <a:rPr lang="en-US" dirty="0">
                <a:latin typeface="Arial" pitchFamily="34" charset="0"/>
                <a:cs typeface="Arial" pitchFamily="34" charset="0"/>
              </a:rPr>
              <a:t>on our English lessons; the class is on Lesson 10 but we're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dirty="0">
                <a:latin typeface="Arial" pitchFamily="34" charset="0"/>
                <a:cs typeface="Arial" pitchFamily="34" charset="0"/>
              </a:rPr>
              <a:t>Lesson 6.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latin typeface="Arial" pitchFamily="34" charset="0"/>
                <a:cs typeface="Arial" pitchFamily="34" charset="0"/>
              </a:rPr>
              <a:t>need to schedule your dentist appointment two weeks in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advance / ahead / forward.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622" y="137570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           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7809" y="206423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4311" y="3466990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7009" y="419459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8707" y="459838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4641" y="5334701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679" y="560510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27044" y="2764627"/>
            <a:ext cx="337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2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46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4841" y="148471"/>
            <a:ext cx="842756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Let’s begin by looking at the difference between “sound” and “noise.” Sometimes these words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interchangeable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but not always. A “sound” can be pleasant, neutral, or unpleasant – but “noise”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always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either neutral or unpleasant. 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woke up to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lovely sound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my wife playing the piano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pleasant) 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could hear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soft sound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their voices in the other room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neutral)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The fighting cats made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horrible screeching sounds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unpleasant)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I can’t hear you; there’s a lot of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background noise.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Could you call me back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neutral)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My car is making an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annoying buzzing noise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whenever I turn on the A/C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unpleasant)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If a noise or sound is very strong, we can describe it as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loud sound/noise –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if it is REALLY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intense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we can describe it as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deafening sound/noise.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On the other hand, if we can barely hear it, then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it 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faint or soft sound/noise.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There’s also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muffled sound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when it seems that something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blocking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sound. </a:t>
            </a:r>
          </a:p>
        </p:txBody>
      </p:sp>
    </p:spTree>
    <p:extLst>
      <p:ext uri="{BB962C8B-B14F-4D97-AF65-F5344CB8AC3E}">
        <p14:creationId xmlns:p14="http://schemas.microsoft.com/office/powerpoint/2010/main" val="2724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47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4840" y="241698"/>
            <a:ext cx="842756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Noise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that doesn’t stop is called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constant/incessant noise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You’ll hear this type of noise if your house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close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the highway, for example – you’ll hear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roar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traffic day and night. If you work in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factory, then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you might hear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hum of machinery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all day long. And if you live next door to college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students, you’ll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probably hear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music blaring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as they party every night.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Nature is full of noises, too – such 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birds chirping and dogs barking.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If you sit near the ocean, you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listen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waves crashing.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When you’re in a remote, deserted area, you might hear the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wind whistling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through the trees. And if there’s a storm, you’ll hear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rumble of thunder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or be scared by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 sudden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thunderclap.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Now let’s talk about the absence of sound. There’s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difference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between the words “quiet” and “silent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 “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Quiet” means that there is very little noise, whereas “silent” means there is no noise at all. 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You can emphasize the totality of the silence by saying that it was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absolutely, completely, or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perfectly silent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When it begins to be silent, you can say that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silence descended or fell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and then when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noise interrupts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silence, it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breaks or shatters the silence.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48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7091" y="1463005"/>
            <a:ext cx="826654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high / loud / strong </a:t>
            </a:r>
            <a:r>
              <a:rPr lang="en-US" dirty="0">
                <a:latin typeface="Arial" pitchFamily="34" charset="0"/>
                <a:cs typeface="Arial" pitchFamily="34" charset="0"/>
              </a:rPr>
              <a:t>noise woke me up from my nap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dirty="0">
                <a:latin typeface="Arial" pitchFamily="34" charset="0"/>
                <a:cs typeface="Arial" pitchFamily="34" charset="0"/>
              </a:rPr>
              <a:t>cell phone makes an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angering / annoying / incessant </a:t>
            </a:r>
            <a:r>
              <a:rPr lang="en-US" dirty="0">
                <a:latin typeface="Arial" pitchFamily="34" charset="0"/>
                <a:cs typeface="Arial" pitchFamily="34" charset="0"/>
              </a:rPr>
              <a:t>noise every time he gets a text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message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could tell Dan was still mad, as he glared at me in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stony / strange / stunned </a:t>
            </a:r>
            <a:r>
              <a:rPr lang="en-US" dirty="0">
                <a:latin typeface="Arial" pitchFamily="34" charset="0"/>
                <a:cs typeface="Arial" pitchFamily="34" charset="0"/>
              </a:rPr>
              <a:t>silence.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wasn't able to relax on the beach because some teenagers had a stereo with music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blaring /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crashing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/ deafening.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dirty="0">
                <a:latin typeface="Arial" pitchFamily="34" charset="0"/>
                <a:cs typeface="Arial" pitchFamily="34" charset="0"/>
              </a:rPr>
              <a:t>was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extremely / hardly / perfectly </a:t>
            </a:r>
            <a:r>
              <a:rPr lang="en-US" dirty="0">
                <a:latin typeface="Arial" pitchFamily="34" charset="0"/>
                <a:cs typeface="Arial" pitchFamily="34" charset="0"/>
              </a:rPr>
              <a:t>silent inside the old, abandoned house.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It's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eerily / oddly / sullen </a:t>
            </a:r>
            <a:r>
              <a:rPr lang="en-US" dirty="0">
                <a:latin typeface="Arial" pitchFamily="34" charset="0"/>
                <a:cs typeface="Arial" pitchFamily="34" charset="0"/>
              </a:rPr>
              <a:t>quiet in that classroom - are the students taking a test?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neighbor's dogs start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barking / chirping / whistling </a:t>
            </a:r>
            <a:r>
              <a:rPr lang="en-US" dirty="0">
                <a:latin typeface="Arial" pitchFamily="34" charset="0"/>
                <a:cs typeface="Arial" pitchFamily="34" charset="0"/>
              </a:rPr>
              <a:t>whenever someone walks past their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house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She </a:t>
            </a:r>
            <a:r>
              <a:rPr lang="en-US" dirty="0">
                <a:latin typeface="Arial" pitchFamily="34" charset="0"/>
                <a:cs typeface="Arial" pitchFamily="34" charset="0"/>
              </a:rPr>
              <a:t>sang a lullaby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lightly / muffled / softly </a:t>
            </a:r>
            <a:r>
              <a:rPr lang="en-US" dirty="0">
                <a:latin typeface="Arial" pitchFamily="34" charset="0"/>
                <a:cs typeface="Arial" pitchFamily="34" charset="0"/>
              </a:rPr>
              <a:t>to help put the baby to sleep.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complete / constant / long </a:t>
            </a:r>
            <a:r>
              <a:rPr lang="en-US" dirty="0">
                <a:latin typeface="Arial" pitchFamily="34" charset="0"/>
                <a:cs typeface="Arial" pitchFamily="34" charset="0"/>
              </a:rPr>
              <a:t>noise in the office makes it difficult to concentrate.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conversation on their first date was full of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awkward / ominous / uncharacteristic </a:t>
            </a:r>
            <a:r>
              <a:rPr lang="en-US" dirty="0">
                <a:latin typeface="Arial" pitchFamily="34" charset="0"/>
                <a:cs typeface="Arial" pitchFamily="34" charset="0"/>
              </a:rPr>
              <a:t>silences.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826" y="1379939"/>
            <a:ext cx="227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           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4036" y="1771342"/>
            <a:ext cx="434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                          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4117" y="250001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5794" y="344534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1438" y="389100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608" y="428150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   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92872" y="500881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4562" y="573577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2334" y="617503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                       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7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49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32687" y="230895"/>
            <a:ext cx="798483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/ 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percentage of the human body is made up of water.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Choosing </a:t>
            </a:r>
            <a:r>
              <a:rPr lang="en-US" dirty="0">
                <a:latin typeface="Arial" pitchFamily="34" charset="0"/>
                <a:cs typeface="Arial" pitchFamily="34" charset="0"/>
              </a:rPr>
              <a:t>whether or not to have children is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/ 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decision.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I'll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a hamburger and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/ large</a:t>
            </a:r>
            <a:r>
              <a:rPr lang="en-US" dirty="0">
                <a:latin typeface="Arial" pitchFamily="34" charset="0"/>
                <a:cs typeface="Arial" pitchFamily="34" charset="0"/>
              </a:rPr>
              <a:t> milkshake.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7028" y="1740132"/>
            <a:ext cx="887614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“Big” is much more common than “large.” The word “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large</a:t>
            </a:r>
            <a:r>
              <a:rPr lang="en-US" dirty="0">
                <a:latin typeface="Arial" pitchFamily="34" charset="0"/>
                <a:cs typeface="Arial" pitchFamily="34" charset="0"/>
              </a:rPr>
              <a:t>” is a little more formal, but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many sentences</a:t>
            </a:r>
            <a:r>
              <a:rPr lang="en-US" dirty="0">
                <a:latin typeface="Arial" pitchFamily="34" charset="0"/>
                <a:cs typeface="Arial" pitchFamily="34" charset="0"/>
              </a:rPr>
              <a:t>, it makes no difference: She lives in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</a:t>
            </a:r>
            <a:r>
              <a:rPr lang="en-US" dirty="0">
                <a:latin typeface="Arial" pitchFamily="34" charset="0"/>
                <a:cs typeface="Arial" pitchFamily="34" charset="0"/>
              </a:rPr>
              <a:t>house. = She lives in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house.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So let’s focus on the collocations in which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is almost always used – knowing that you can use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big”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>
                <a:latin typeface="Arial" pitchFamily="34" charset="0"/>
                <a:cs typeface="Arial" pitchFamily="34" charset="0"/>
              </a:rPr>
              <a:t>other objects. We tend to use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large with drink sizes – a large coffee, a large soda – </a:t>
            </a:r>
            <a:r>
              <a:rPr lang="en-US" dirty="0">
                <a:latin typeface="Arial" pitchFamily="34" charset="0"/>
                <a:cs typeface="Arial" pitchFamily="34" charset="0"/>
              </a:rPr>
              <a:t>as well 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clothing </a:t>
            </a:r>
            <a:r>
              <a:rPr lang="en-US" dirty="0">
                <a:latin typeface="Arial" pitchFamily="34" charset="0"/>
                <a:cs typeface="Arial" pitchFamily="34" charset="0"/>
              </a:rPr>
              <a:t>sizes – small, medium, and large.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is usually used with words referring to statistics and measurements, such as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quantity,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number, amount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increase, </a:t>
            </a:r>
            <a:r>
              <a:rPr lang="en-US" dirty="0">
                <a:latin typeface="Arial" pitchFamily="34" charset="0"/>
                <a:cs typeface="Arial" pitchFamily="34" charset="0"/>
              </a:rPr>
              <a:t>and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proportion. We say: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large number </a:t>
            </a:r>
            <a:r>
              <a:rPr lang="en-US" dirty="0">
                <a:latin typeface="Arial" pitchFamily="34" charset="0"/>
                <a:cs typeface="Arial" pitchFamily="34" charset="0"/>
              </a:rPr>
              <a:t>of students enrolled in the course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number </a:t>
            </a:r>
            <a:r>
              <a:rPr lang="en-US" dirty="0">
                <a:latin typeface="Arial" pitchFamily="34" charset="0"/>
                <a:cs typeface="Arial" pitchFamily="34" charset="0"/>
              </a:rPr>
              <a:t>of students enrolled in the course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We also use the expressions “large scale” and “small scale” to refer to the size of an operation;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example</a:t>
            </a:r>
            <a:r>
              <a:rPr lang="en-US" dirty="0">
                <a:latin typeface="Arial" pitchFamily="34" charset="0"/>
                <a:cs typeface="Arial" pitchFamily="34" charset="0"/>
              </a:rPr>
              <a:t>, “The factory began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large-scale production of automotive parts.”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4171" y="132263"/>
            <a:ext cx="337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7189" y="534105"/>
            <a:ext cx="337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153" y="994076"/>
            <a:ext cx="337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371" y="5170699"/>
            <a:ext cx="5172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_______________________________________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1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7472" y="1627597"/>
            <a:ext cx="85313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man who marries a woman who he met when both were very young, has married his childhood...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a) darling   b) lover    c) sweetheart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two people get married, they make a ___________ to each other.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a) commitment  b) compromise   c) guarantee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Many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men try to find a creative and romantic way to __________ to their girlfriends.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a) propose   b) proposition   c) purpose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472" y="2320790"/>
            <a:ext cx="488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______________________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9840" y="3792974"/>
            <a:ext cx="488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___________________________________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6064" y="5227940"/>
            <a:ext cx="488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________________________________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24086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</a:t>
            </a:fld>
            <a:endParaRPr lang="en-US" dirty="0"/>
          </a:p>
        </p:txBody>
      </p:sp>
      <p:pic>
        <p:nvPicPr>
          <p:cNvPr id="8194" name="Picture 2" descr="C:\pics\11aaa\Space\Star_pulse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4899025"/>
            <a:ext cx="9906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81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9345" y="2921476"/>
            <a:ext cx="87145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There are a number of collocations in which we </a:t>
            </a:r>
            <a:r>
              <a:rPr lang="en-US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must use “big” and we cannot use “large.” These include situations and events, for example: </a:t>
            </a:r>
            <a:r>
              <a:rPr lang="en-US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big accomplishment, a big decision, a big disappointment, a big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failure, a big improvement, a big mistake,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a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big surprise.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can also use the informal expressions big brother and big sister to refer to a sibling who is older than you. </a:t>
            </a:r>
          </a:p>
        </p:txBody>
      </p:sp>
    </p:spTree>
    <p:extLst>
      <p:ext uri="{BB962C8B-B14F-4D97-AF65-F5344CB8AC3E}">
        <p14:creationId xmlns:p14="http://schemas.microsoft.com/office/powerpoint/2010/main" val="10971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7818" y="113575"/>
            <a:ext cx="8631382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j-lt"/>
              </a:rPr>
              <a:t>The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word “little” can imply that you feel some affection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or sympathy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for the object, whereas the word “small” is neutral. Thus, “little” often appears together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with adjectives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like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nice, cute, pretty, poor, and tiny. </a:t>
            </a:r>
          </a:p>
          <a:p>
            <a:endParaRPr lang="en-US" sz="800" dirty="0" smtClean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She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lives in a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small house. </a:t>
            </a:r>
            <a:endParaRPr lang="en-US" b="1" dirty="0" smtClean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She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lives in a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cute little house.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They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have three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small children.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They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have three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pretty little girls.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We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adopted a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small dog.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We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adopted a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poor little dog that had been abandoned in the park. </a:t>
            </a:r>
          </a:p>
          <a:p>
            <a:endParaRPr lang="en-US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Another difference is that the word “small” usually refers to physical size, whereas the word “little” can refer to quantity – it means “not very much” and is the opposite of “a lot”:   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 example, we can say: 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latin typeface="+mj-lt"/>
              </a:rPr>
              <a:t>I </a:t>
            </a:r>
            <a:r>
              <a:rPr lang="en-US" dirty="0">
                <a:latin typeface="+mj-lt"/>
              </a:rPr>
              <a:t>made </a:t>
            </a:r>
            <a:r>
              <a:rPr lang="en-US" b="1" dirty="0">
                <a:latin typeface="+mj-lt"/>
              </a:rPr>
              <a:t>a little money </a:t>
            </a:r>
            <a:r>
              <a:rPr lang="en-US" dirty="0">
                <a:latin typeface="+mj-lt"/>
              </a:rPr>
              <a:t>from a temporary job. (not “small money”)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+mj-lt"/>
              </a:rPr>
              <a:t>I </a:t>
            </a:r>
            <a:r>
              <a:rPr lang="en-US" b="1" dirty="0">
                <a:latin typeface="+mj-lt"/>
              </a:rPr>
              <a:t>slept very little </a:t>
            </a:r>
            <a:r>
              <a:rPr lang="en-US" dirty="0">
                <a:latin typeface="+mj-lt"/>
              </a:rPr>
              <a:t>last night. (not “slept very small”)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+mj-lt"/>
              </a:rPr>
              <a:t>There’s </a:t>
            </a:r>
            <a:r>
              <a:rPr lang="en-US" b="1" dirty="0">
                <a:latin typeface="+mj-lt"/>
              </a:rPr>
              <a:t>little salt </a:t>
            </a:r>
            <a:r>
              <a:rPr lang="en-US" dirty="0">
                <a:latin typeface="+mj-lt"/>
              </a:rPr>
              <a:t>in this food. (not “small salt”) </a:t>
            </a:r>
            <a:endParaRPr lang="en-US" dirty="0">
              <a:latin typeface="+mj-lt"/>
              <a:cs typeface="Arial" pitchFamily="34" charset="0"/>
            </a:endParaRPr>
          </a:p>
          <a:p>
            <a:endParaRPr lang="en-US" dirty="0" smtClean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379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836" y="1173970"/>
            <a:ext cx="867294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/ 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percentage of the human body is made up of water.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Choosing </a:t>
            </a:r>
            <a:r>
              <a:rPr lang="en-US" dirty="0">
                <a:latin typeface="Arial" pitchFamily="34" charset="0"/>
                <a:cs typeface="Arial" pitchFamily="34" charset="0"/>
              </a:rPr>
              <a:t>whether or not to have children is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/ 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decision.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I'll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a hamburger and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/ 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milkshake.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wedding ring has tiny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little / small </a:t>
            </a:r>
            <a:r>
              <a:rPr lang="en-US" dirty="0">
                <a:latin typeface="Arial" pitchFamily="34" charset="0"/>
                <a:cs typeface="Arial" pitchFamily="34" charset="0"/>
              </a:rPr>
              <a:t>diamonds embedded in it.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biggest / largest </a:t>
            </a:r>
            <a:r>
              <a:rPr lang="en-US" dirty="0">
                <a:latin typeface="Arial" pitchFamily="34" charset="0"/>
                <a:cs typeface="Arial" pitchFamily="34" charset="0"/>
              </a:rPr>
              <a:t>challenge in losing weight is changing your eating habits.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number of people buying CDs is getting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littler / smaller </a:t>
            </a:r>
            <a:r>
              <a:rPr lang="en-US" dirty="0">
                <a:latin typeface="Arial" pitchFamily="34" charset="0"/>
                <a:cs typeface="Arial" pitchFamily="34" charset="0"/>
              </a:rPr>
              <a:t>every year as MP3s become more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popular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police have released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little / small </a:t>
            </a:r>
            <a:r>
              <a:rPr lang="en-US" dirty="0">
                <a:latin typeface="Arial" pitchFamily="34" charset="0"/>
                <a:cs typeface="Arial" pitchFamily="34" charset="0"/>
              </a:rPr>
              <a:t>information about the case.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was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/ 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mistake in the report; we'll have to print a revised copy.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These </a:t>
            </a:r>
            <a:r>
              <a:rPr lang="en-US" dirty="0">
                <a:latin typeface="Arial" pitchFamily="34" charset="0"/>
                <a:cs typeface="Arial" pitchFamily="34" charset="0"/>
              </a:rPr>
              <a:t>jeans are too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little / small </a:t>
            </a:r>
            <a:r>
              <a:rPr lang="en-US" dirty="0">
                <a:latin typeface="Arial" pitchFamily="34" charset="0"/>
                <a:cs typeface="Arial" pitchFamily="34" charset="0"/>
              </a:rPr>
              <a:t>for me.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latin typeface="Arial" pitchFamily="34" charset="0"/>
                <a:cs typeface="Arial" pitchFamily="34" charset="0"/>
              </a:rPr>
              <a:t>foundation provides grants for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little / small </a:t>
            </a:r>
            <a:r>
              <a:rPr lang="en-US" dirty="0">
                <a:latin typeface="Arial" pitchFamily="34" charset="0"/>
                <a:cs typeface="Arial" pitchFamily="34" charset="0"/>
              </a:rPr>
              <a:t>businesses in developing countries.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latin typeface="Arial" pitchFamily="34" charset="0"/>
                <a:cs typeface="Arial" pitchFamily="34" charset="0"/>
              </a:rPr>
              <a:t>new policy will affect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big / 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number of our employees.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dirty="0">
                <a:latin typeface="Arial" pitchFamily="34" charset="0"/>
                <a:cs typeface="Arial" pitchFamily="34" charset="0"/>
              </a:rPr>
              <a:t>had a lovely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little / small </a:t>
            </a:r>
            <a:r>
              <a:rPr lang="en-US" dirty="0">
                <a:latin typeface="Arial" pitchFamily="34" charset="0"/>
                <a:cs typeface="Arial" pitchFamily="34" charset="0"/>
              </a:rPr>
              <a:t>picnic by the lake.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43" y="1078039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2018" y="147392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1715" y="193912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3199" y="2335526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7021" y="2788352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9347" y="318981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9886" y="387944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61230" y="4358585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24225" y="4727917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9041" y="5199044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8485" y="5871573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97566" y="6317158"/>
            <a:ext cx="325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0126" y="1164257"/>
            <a:ext cx="886690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expression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“the sun is shining”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used to </a:t>
            </a:r>
            <a:r>
              <a:rPr lang="en-US" dirty="0">
                <a:latin typeface="Arial" pitchFamily="34" charset="0"/>
                <a:cs typeface="Arial" pitchFamily="34" charset="0"/>
              </a:rPr>
              <a:t>talk about the sun emitting light. If the light is so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strong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dirty="0">
                <a:latin typeface="Arial" pitchFamily="34" charset="0"/>
                <a:cs typeface="Arial" pitchFamily="34" charset="0"/>
              </a:rPr>
              <a:t>it’s difficult to see, we can describe it as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blinding sunlight </a:t>
            </a:r>
            <a:r>
              <a:rPr lang="en-US" dirty="0">
                <a:latin typeface="Arial" pitchFamily="34" charset="0"/>
                <a:cs typeface="Arial" pitchFamily="34" charset="0"/>
              </a:rPr>
              <a:t>– and if the light is not very strong, then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 is </a:t>
            </a:r>
            <a:r>
              <a:rPr lang="en-US" dirty="0">
                <a:latin typeface="Arial" pitchFamily="34" charset="0"/>
                <a:cs typeface="Arial" pitchFamily="34" charset="0"/>
              </a:rPr>
              <a:t>weak sunlight. 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When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sun sets </a:t>
            </a:r>
            <a:r>
              <a:rPr lang="en-US" dirty="0">
                <a:latin typeface="Arial" pitchFamily="34" charset="0"/>
                <a:cs typeface="Arial" pitchFamily="34" charset="0"/>
              </a:rPr>
              <a:t>(disappears below the horizon), everything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grows dark. </a:t>
            </a:r>
            <a:r>
              <a:rPr lang="en-US" dirty="0">
                <a:latin typeface="Arial" pitchFamily="34" charset="0"/>
                <a:cs typeface="Arial" pitchFamily="34" charset="0"/>
              </a:rPr>
              <a:t>If there’s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full moon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still be some light. But if there’s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crescent moon </a:t>
            </a:r>
            <a:r>
              <a:rPr lang="en-US" dirty="0">
                <a:latin typeface="Arial" pitchFamily="34" charset="0"/>
                <a:cs typeface="Arial" pitchFamily="34" charset="0"/>
              </a:rPr>
              <a:t>or 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new moon, </a:t>
            </a:r>
            <a:r>
              <a:rPr lang="en-US" dirty="0">
                <a:latin typeface="Arial" pitchFamily="34" charset="0"/>
                <a:cs typeface="Arial" pitchFamily="34" charset="0"/>
              </a:rPr>
              <a:t>then it will be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pitch dark/black </a:t>
            </a:r>
            <a:r>
              <a:rPr lang="en-US" dirty="0">
                <a:latin typeface="Arial" pitchFamily="34" charset="0"/>
                <a:cs typeface="Arial" pitchFamily="34" charset="0"/>
              </a:rPr>
              <a:t>(completely black) and you’ll be able to see the stars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twinkling in the night sky. 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To describe the strength of a light, you can use the words “bright” and “dim.”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A fluorescent light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bulb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emits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bright light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faint glow </a:t>
            </a:r>
            <a:r>
              <a:rPr lang="en-US" dirty="0">
                <a:latin typeface="Arial" pitchFamily="34" charset="0"/>
                <a:cs typeface="Arial" pitchFamily="34" charset="0"/>
              </a:rPr>
              <a:t>of 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flickering candle </a:t>
            </a:r>
            <a:r>
              <a:rPr lang="en-US" dirty="0">
                <a:latin typeface="Arial" pitchFamily="34" charset="0"/>
                <a:cs typeface="Arial" pitchFamily="34" charset="0"/>
              </a:rPr>
              <a:t>is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dim light.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light shines on 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object, it </a:t>
            </a:r>
            <a:r>
              <a:rPr lang="en-US" dirty="0">
                <a:latin typeface="Arial" pitchFamily="34" charset="0"/>
                <a:cs typeface="Arial" pitchFamily="34" charset="0"/>
              </a:rPr>
              <a:t>makes the object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cast a shadow</a:t>
            </a:r>
            <a:r>
              <a:rPr lang="en-US" dirty="0">
                <a:latin typeface="Arial" pitchFamily="34" charset="0"/>
                <a:cs typeface="Arial" pitchFamily="34" charset="0"/>
              </a:rPr>
              <a:t>. An area that protected from the sunlight is often called “the shade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If </a:t>
            </a:r>
            <a:r>
              <a:rPr lang="en-US" dirty="0">
                <a:latin typeface="Arial" pitchFamily="34" charset="0"/>
                <a:cs typeface="Arial" pitchFamily="34" charset="0"/>
              </a:rPr>
              <a:t>you don’t want to get sunburned, it’s a good idea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sit in the shade. 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We use the word “lighting” to refer to a system of artificial lights, especially inside a house or building.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place </a:t>
            </a:r>
            <a:r>
              <a:rPr lang="en-US" dirty="0">
                <a:latin typeface="Arial" pitchFamily="34" charset="0"/>
                <a:cs typeface="Arial" pitchFamily="34" charset="0"/>
              </a:rPr>
              <a:t>can have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bright/strong lighting </a:t>
            </a:r>
            <a:r>
              <a:rPr lang="en-US" dirty="0">
                <a:latin typeface="Arial" pitchFamily="34" charset="0"/>
                <a:cs typeface="Arial" pitchFamily="34" charset="0"/>
              </a:rPr>
              <a:t>or the opposite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– soft/subdued lighting </a:t>
            </a:r>
            <a:r>
              <a:rPr lang="en-US" dirty="0">
                <a:latin typeface="Arial" pitchFamily="34" charset="0"/>
                <a:cs typeface="Arial" pitchFamily="34" charset="0"/>
              </a:rPr>
              <a:t>(a low level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illumination for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artistic/romantic purposes). And along the highways and roads, we have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street lights. </a:t>
            </a:r>
          </a:p>
        </p:txBody>
      </p:sp>
    </p:spTree>
    <p:extLst>
      <p:ext uri="{BB962C8B-B14F-4D97-AF65-F5344CB8AC3E}">
        <p14:creationId xmlns:p14="http://schemas.microsoft.com/office/powerpoint/2010/main" val="235153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525" y="1151930"/>
            <a:ext cx="88669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dirty="0">
                <a:latin typeface="Arial" pitchFamily="34" charset="0"/>
                <a:cs typeface="Arial" pitchFamily="34" charset="0"/>
              </a:rPr>
              <a:t>it’s nighttime and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power goes out (</a:t>
            </a:r>
            <a:r>
              <a:rPr lang="en-US" dirty="0">
                <a:latin typeface="Arial" pitchFamily="34" charset="0"/>
                <a:cs typeface="Arial" pitchFamily="34" charset="0"/>
              </a:rPr>
              <a:t>or there is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power outage – </a:t>
            </a:r>
            <a:r>
              <a:rPr lang="en-US" dirty="0">
                <a:latin typeface="Arial" pitchFamily="34" charset="0"/>
                <a:cs typeface="Arial" pitchFamily="34" charset="0"/>
              </a:rPr>
              <a:t>a lack of electrical power),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then the </a:t>
            </a:r>
            <a:r>
              <a:rPr lang="en-US" dirty="0">
                <a:latin typeface="Arial" pitchFamily="34" charset="0"/>
                <a:cs typeface="Arial" pitchFamily="34" charset="0"/>
              </a:rPr>
              <a:t>city will be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plunged into darkness. </a:t>
            </a:r>
            <a:r>
              <a:rPr lang="en-US" dirty="0">
                <a:latin typeface="Arial" pitchFamily="34" charset="0"/>
                <a:cs typeface="Arial" pitchFamily="34" charset="0"/>
              </a:rPr>
              <a:t>You can describe the darkness as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complete/total darkness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emphasize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it is 100% dark. People will have to use flashlights or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light candles </a:t>
            </a:r>
            <a:r>
              <a:rPr lang="en-US" dirty="0">
                <a:latin typeface="Arial" pitchFamily="34" charset="0"/>
                <a:cs typeface="Arial" pitchFamily="34" charset="0"/>
              </a:rPr>
              <a:t>to be able to see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until </a:t>
            </a:r>
            <a:r>
              <a:rPr lang="en-US" dirty="0">
                <a:latin typeface="Arial" pitchFamily="34" charset="0"/>
                <a:cs typeface="Arial" pitchFamily="34" charset="0"/>
              </a:rPr>
              <a:t>the next morning when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sun rises/comes up.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8525" y="2811512"/>
            <a:ext cx="88669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Amanda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went into </a:t>
            </a:r>
            <a:r>
              <a:rPr lang="en-US" dirty="0">
                <a:latin typeface="Arial" pitchFamily="34" charset="0"/>
                <a:cs typeface="Arial" pitchFamily="34" charset="0"/>
              </a:rPr>
              <a:t>the seventeenth-century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church. </a:t>
            </a:r>
            <a:r>
              <a:rPr lang="en-US" dirty="0">
                <a:latin typeface="Arial" pitchFamily="34" charset="0"/>
                <a:cs typeface="Arial" pitchFamily="34" charset="0"/>
              </a:rPr>
              <a:t>The church was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completely / ultimately </a:t>
            </a:r>
            <a:r>
              <a:rPr lang="en-US" dirty="0">
                <a:latin typeface="Arial" pitchFamily="34" charset="0"/>
                <a:cs typeface="Arial" pitchFamily="34" charset="0"/>
              </a:rPr>
              <a:t>dark except for the dozens of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flickering / shining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candles. </a:t>
            </a:r>
            <a:r>
              <a:rPr lang="en-US" dirty="0">
                <a:latin typeface="Arial" pitchFamily="34" charset="0"/>
                <a:cs typeface="Arial" pitchFamily="34" charset="0"/>
              </a:rPr>
              <a:t>Amanda enjoyed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quiet </a:t>
            </a:r>
            <a:r>
              <a:rPr lang="en-US" dirty="0">
                <a:latin typeface="Arial" pitchFamily="34" charset="0"/>
                <a:cs typeface="Arial" pitchFamily="34" charset="0"/>
              </a:rPr>
              <a:t>atmosphere of these ancient cathedrals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much more than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bright / vivid </a:t>
            </a:r>
            <a:r>
              <a:rPr lang="en-US" dirty="0">
                <a:latin typeface="Arial" pitchFamily="34" charset="0"/>
                <a:cs typeface="Arial" pitchFamily="34" charset="0"/>
              </a:rPr>
              <a:t>lighting and loud music of modern churches.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hit / lit </a:t>
            </a:r>
            <a:r>
              <a:rPr lang="en-US" dirty="0">
                <a:latin typeface="Arial" pitchFamily="34" charset="0"/>
                <a:cs typeface="Arial" pitchFamily="34" charset="0"/>
              </a:rPr>
              <a:t>a candle in honor of her grandmother and left the church, shielding her eyes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blinding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/ glowing </a:t>
            </a:r>
            <a:r>
              <a:rPr lang="en-US" dirty="0">
                <a:latin typeface="Arial" pitchFamily="34" charset="0"/>
                <a:cs typeface="Arial" pitchFamily="34" charset="0"/>
              </a:rPr>
              <a:t>afternoon sunlight. She climbed a hill near the city and sat in the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darkness / shade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dirty="0">
                <a:latin typeface="Arial" pitchFamily="34" charset="0"/>
                <a:cs typeface="Arial" pitchFamily="34" charset="0"/>
              </a:rPr>
              <a:t>enormous oak tree, where she remained lost in thought until the sky began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grow / plunge </a:t>
            </a:r>
            <a:r>
              <a:rPr lang="en-US" dirty="0">
                <a:latin typeface="Arial" pitchFamily="34" charset="0"/>
                <a:cs typeface="Arial" pitchFamily="34" charset="0"/>
              </a:rPr>
              <a:t>dark.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sliver / crescent </a:t>
            </a:r>
            <a:r>
              <a:rPr lang="en-US" dirty="0">
                <a:latin typeface="Arial" pitchFamily="34" charset="0"/>
                <a:cs typeface="Arial" pitchFamily="34" charset="0"/>
              </a:rPr>
              <a:t>moon rose over the mountains and the stars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twinkled / weakened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mostly clear </a:t>
            </a:r>
            <a:r>
              <a:rPr lang="en-US" dirty="0">
                <a:latin typeface="Arial" pitchFamily="34" charset="0"/>
                <a:cs typeface="Arial" pitchFamily="34" charset="0"/>
              </a:rPr>
              <a:t>sky. Amanda could see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road / street </a:t>
            </a:r>
            <a:r>
              <a:rPr lang="en-US" dirty="0">
                <a:latin typeface="Arial" pitchFamily="34" charset="0"/>
                <a:cs typeface="Arial" pitchFamily="34" charset="0"/>
              </a:rPr>
              <a:t>lights and the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faint / pitch </a:t>
            </a:r>
            <a:r>
              <a:rPr lang="en-US" dirty="0">
                <a:latin typeface="Arial" pitchFamily="34" charset="0"/>
                <a:cs typeface="Arial" pitchFamily="34" charset="0"/>
              </a:rPr>
              <a:t>glow of a television set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through the </a:t>
            </a:r>
            <a:r>
              <a:rPr lang="en-US" dirty="0">
                <a:latin typeface="Arial" pitchFamily="34" charset="0"/>
                <a:cs typeface="Arial" pitchFamily="34" charset="0"/>
              </a:rPr>
              <a:t>window of each house. She decided to maintain her vigil until the sun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came up / went out.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8562" y="2962012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086" y="2962012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4053" y="3554713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050" y="4074994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0236" y="4352085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2506" y="4612005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4780" y="4906267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6050" y="5462206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925" y="5742629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32346" y="5742629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2447" y="6264012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8419" y="6005306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8545" y="225516"/>
            <a:ext cx="88207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You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can describe a color as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light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or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 dark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– for example, someone can have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light brown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or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 dark </a:t>
            </a:r>
            <a:r>
              <a:rPr lang="en-US" b="1" dirty="0" smtClean="0">
                <a:solidFill>
                  <a:srgbClr val="000000"/>
                </a:solidFill>
                <a:latin typeface="+mj-lt"/>
              </a:rPr>
              <a:t>brown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hair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. If a color is very intense, you can describe it as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bright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– for example, a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 bright red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apple. If the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color is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not very intense, you can describe it as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pale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– for example,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a pale green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dress.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j-lt"/>
              </a:rPr>
              <a:t>When describing colors in general, you can talk about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bold/vivid colors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– which are very intense –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or</a:t>
            </a:r>
            <a:r>
              <a:rPr lang="en-US" b="1" dirty="0" smtClean="0">
                <a:solidFill>
                  <a:srgbClr val="000000"/>
                </a:solidFill>
                <a:latin typeface="+mj-lt"/>
              </a:rPr>
              <a:t> pastel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colors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which are light or pale.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+mj-lt"/>
              </a:rPr>
              <a:t>We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use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other words to describe specific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shades of a </a:t>
            </a:r>
            <a:r>
              <a:rPr lang="en-US" b="1" dirty="0" smtClean="0">
                <a:solidFill>
                  <a:srgbClr val="000000"/>
                </a:solidFill>
                <a:latin typeface="+mj-lt"/>
              </a:rPr>
              <a:t>color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. These words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are usually a typical object with that particular color. For example, “sky blue” is a light shade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of blue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like the color of the sky. Here are some of the most common collocations: </a:t>
            </a:r>
          </a:p>
          <a:p>
            <a:r>
              <a:rPr lang="en-US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+mj-lt"/>
              </a:rPr>
              <a:t>ruby red</a:t>
            </a:r>
          </a:p>
          <a:p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cherry red</a:t>
            </a:r>
          </a:p>
          <a:p>
            <a:r>
              <a:rPr lang="en-US" dirty="0">
                <a:solidFill>
                  <a:srgbClr val="FF330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FF3300"/>
                </a:solidFill>
                <a:latin typeface="+mj-lt"/>
              </a:rPr>
              <a:t>fiery orange</a:t>
            </a:r>
          </a:p>
          <a:p>
            <a:r>
              <a:rPr lang="en-US" dirty="0">
                <a:solidFill>
                  <a:srgbClr val="99330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993300"/>
                </a:solidFill>
                <a:latin typeface="+mj-lt"/>
              </a:rPr>
              <a:t>burnt orange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lemon yellow</a:t>
            </a:r>
          </a:p>
          <a:p>
            <a:r>
              <a:rPr lang="en-US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FFC000"/>
                </a:solidFill>
                <a:latin typeface="+mj-lt"/>
              </a:rPr>
              <a:t>golden yellow</a:t>
            </a:r>
          </a:p>
          <a:p>
            <a:r>
              <a:rPr lang="en-US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+mj-lt"/>
              </a:rPr>
              <a:t>emerald green</a:t>
            </a:r>
          </a:p>
          <a:p>
            <a:r>
              <a:rPr lang="en-US" dirty="0">
                <a:solidFill>
                  <a:srgbClr val="4F6228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4F6228"/>
                </a:solidFill>
                <a:latin typeface="+mj-lt"/>
              </a:rPr>
              <a:t>olive green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sky blue</a:t>
            </a:r>
          </a:p>
          <a:p>
            <a:r>
              <a:rPr lang="en-US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+mj-lt"/>
              </a:rPr>
              <a:t>royal blue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navy blue / midnight blue </a:t>
            </a:r>
            <a:endParaRPr lang="en-US" dirty="0">
              <a:latin typeface="+mj-lt"/>
            </a:endParaRPr>
          </a:p>
        </p:txBody>
      </p:sp>
      <p:pic>
        <p:nvPicPr>
          <p:cNvPr id="10242" name="Picture 2" descr="C:\pics\11aaa\Space\Night_s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3222624"/>
            <a:ext cx="5907232" cy="339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9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672" y="1425921"/>
            <a:ext cx="83589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When you have something that is primarily one color, but with a little bit of another color included,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we can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use the word “tinge.” There are two ways to structure the sentence: </a:t>
            </a:r>
            <a:endParaRPr lang="en-US" dirty="0" smtClean="0">
              <a:solidFill>
                <a:srgbClr val="000000"/>
              </a:solidFill>
              <a:latin typeface="+mj-lt"/>
            </a:endParaRPr>
          </a:p>
          <a:p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+mj-lt"/>
              </a:rPr>
              <a:t>The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flowers are yellow with a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tinge of pink in the middle.</a:t>
            </a:r>
          </a:p>
          <a:p>
            <a:endParaRPr lang="en-US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+mj-lt"/>
              </a:rPr>
              <a:t>My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cat’s fur is light gray with a slight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brownish tinge. </a:t>
            </a:r>
          </a:p>
          <a:p>
            <a:endParaRPr lang="en-US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+mj-lt"/>
              </a:rPr>
              <a:t>You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can also use this form – a color word plus –ISH – to describe mixes of colors. For example,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“</a:t>
            </a:r>
            <a:r>
              <a:rPr lang="en-US" b="1" dirty="0" smtClean="0">
                <a:solidFill>
                  <a:srgbClr val="000000"/>
                </a:solidFill>
                <a:latin typeface="+mj-lt"/>
              </a:rPr>
              <a:t>reddish brown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”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is a shade of brown with a strong portion of red, whereas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“yellowish brown”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is a shade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of brown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with a strong portion of yellow. </a:t>
            </a:r>
            <a:endParaRPr lang="en-US" dirty="0" smtClean="0">
              <a:solidFill>
                <a:srgbClr val="000000"/>
              </a:solidFill>
              <a:latin typeface="+mj-lt"/>
            </a:endParaRPr>
          </a:p>
          <a:p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Some colors look good together – in this case, we can say that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the colors match.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Other colors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look terrible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together – in this case, we can say that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the colors clash.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When the color of a person’s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clothes looks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good with that person’s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skin tone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(color of their skin), you can say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“that color suits you”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or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 “that</a:t>
            </a:r>
          </a:p>
          <a:p>
            <a:r>
              <a:rPr lang="en-US" b="1" dirty="0">
                <a:solidFill>
                  <a:srgbClr val="000000"/>
                </a:solidFill>
                <a:latin typeface="+mj-lt"/>
              </a:rPr>
              <a:t>color looks good on you.” </a:t>
            </a:r>
            <a:endParaRPr lang="en-US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491" y="1304975"/>
            <a:ext cx="86267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Finally, one tip about changing the color of something. We use the verb “paint” in most cases –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paint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house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paint your nails.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But we use the verb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“dye” for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hair and cloth/fabric – so you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dye your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hair blonde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dye a shirt blue.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491" y="2348531"/>
            <a:ext cx="87930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Cassandra is wearing a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fiery / flaming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orange blouse and a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king / royal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blue skirt - those certainly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 very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bold / brave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colors! Here comes Susan, wearing a long,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fair / light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pink dress and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navy / ruby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 heels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Those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pastel / pasty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colors look wonderful with her skin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tone / type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designer of the next outfit is known for his highly innovative style... Joanne is wearing an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ember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 emerald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green top and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cherry / olive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green shorts - hmmm... in my opinion the two different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shades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 tinges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green don't look so great together. They kind of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clash / dye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Up next is Tanya, with a retro-style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greenest/greenish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-blue dress with some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lemon / lime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yellow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details -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very interesting look, although the colors might not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match / suit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everybody. Finally we have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Ashley, who's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wearing a sexy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burnt / dark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purple dress with a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golden / silvery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yellow belt, a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combining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 matching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purse, and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cloud / sky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blue heels - that's quite unusual, but the overall visual effect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stunning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401" y="2228305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6890" y="2228305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401" y="2527903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45838" y="2527903"/>
            <a:ext cx="79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8652" y="2792958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04526" y="2792958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401" y="3063612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0780" y="3876412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3876412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1178" y="4162740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45525" y="4426022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1471" y="4984776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304" y="5249769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18564" y="5249769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4819" y="5544956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89391" y="5818334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1178" y="5818334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42728" y="5810903"/>
            <a:ext cx="224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7015" y="235074"/>
            <a:ext cx="8820727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The verbs “soften” and “harden” describe the process of becoming soft and becoming hard.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example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potatoes soften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you cook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latin typeface="Arial" pitchFamily="34" charset="0"/>
                <a:cs typeface="Arial" pitchFamily="34" charset="0"/>
              </a:rPr>
              <a:t>And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snow hardens </a:t>
            </a:r>
            <a:r>
              <a:rPr lang="en-US" dirty="0">
                <a:latin typeface="Arial" pitchFamily="34" charset="0"/>
                <a:cs typeface="Arial" pitchFamily="34" charset="0"/>
              </a:rPr>
              <a:t>if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temperature decreases. 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dirty="0">
                <a:latin typeface="Arial" pitchFamily="34" charset="0"/>
                <a:cs typeface="Arial" pitchFamily="34" charset="0"/>
              </a:rPr>
              <a:t>can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also say </a:t>
            </a:r>
            <a:r>
              <a:rPr lang="en-US" dirty="0">
                <a:latin typeface="Arial" pitchFamily="34" charset="0"/>
                <a:cs typeface="Arial" pitchFamily="34" charset="0"/>
              </a:rPr>
              <a:t>a person’s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voice softens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they begin speaking in a more friendly tone, and their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voice hardens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they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begin speaking </a:t>
            </a:r>
            <a:r>
              <a:rPr lang="en-US" dirty="0">
                <a:latin typeface="Arial" pitchFamily="34" charset="0"/>
                <a:cs typeface="Arial" pitchFamily="34" charset="0"/>
              </a:rPr>
              <a:t>in a less friendly tone.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person’s attitude or views can also “soften” (become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more friendly </a:t>
            </a:r>
            <a:r>
              <a:rPr lang="en-US" dirty="0">
                <a:latin typeface="Arial" pitchFamily="34" charset="0"/>
                <a:cs typeface="Arial" pitchFamily="34" charset="0"/>
              </a:rPr>
              <a:t>or “harden” (become less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friendly).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Texture </a:t>
            </a:r>
            <a:r>
              <a:rPr lang="en-US" dirty="0">
                <a:latin typeface="Arial" pitchFamily="34" charset="0"/>
                <a:cs typeface="Arial" pitchFamily="34" charset="0"/>
              </a:rPr>
              <a:t>words are often used when describing food: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creamy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>
                <a:latin typeface="Arial" pitchFamily="34" charset="0"/>
                <a:cs typeface="Arial" pitchFamily="34" charset="0"/>
              </a:rPr>
              <a:t>describes a smooth and rich texture, like cream. Sauces, soups, puddings,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chocolate </a:t>
            </a:r>
            <a:r>
              <a:rPr lang="en-US" dirty="0">
                <a:latin typeface="Arial" pitchFamily="34" charset="0"/>
                <a:cs typeface="Arial" pitchFamily="34" charset="0"/>
              </a:rPr>
              <a:t>can be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creamy.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crunchy/crispy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>
                <a:latin typeface="Arial" pitchFamily="34" charset="0"/>
                <a:cs typeface="Arial" pitchFamily="34" charset="0"/>
              </a:rPr>
              <a:t>describe something that makes a noise when you chew it. Crackers,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chips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and other “hard” foods can be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crunchy or crispy.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chewy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>
                <a:latin typeface="Arial" pitchFamily="34" charset="0"/>
                <a:cs typeface="Arial" pitchFamily="34" charset="0"/>
              </a:rPr>
              <a:t>describes food that requires some effort to chew.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Types </a:t>
            </a:r>
            <a:r>
              <a:rPr lang="en-US" dirty="0">
                <a:latin typeface="Arial" pitchFamily="34" charset="0"/>
                <a:cs typeface="Arial" pitchFamily="34" charset="0"/>
              </a:rPr>
              <a:t>of candy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can be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chewy.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word can have a negative meaning if the food is not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supposed to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chewy – for example, when you overcook meat, it becomes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tough and chewy.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greasy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>
                <a:latin typeface="Arial" pitchFamily="34" charset="0"/>
                <a:cs typeface="Arial" pitchFamily="34" charset="0"/>
              </a:rPr>
              <a:t>describes food with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too much </a:t>
            </a:r>
            <a:r>
              <a:rPr lang="en-US" dirty="0">
                <a:latin typeface="Arial" pitchFamily="34" charset="0"/>
                <a:cs typeface="Arial" pitchFamily="34" charset="0"/>
              </a:rPr>
              <a:t>oil. </a:t>
            </a:r>
          </a:p>
        </p:txBody>
      </p:sp>
    </p:spTree>
    <p:extLst>
      <p:ext uri="{BB962C8B-B14F-4D97-AF65-F5344CB8AC3E}">
        <p14:creationId xmlns:p14="http://schemas.microsoft.com/office/powerpoint/2010/main" val="403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59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92516" y="434418"/>
            <a:ext cx="63453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. After my dental surgery, I could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only eat </a:t>
            </a:r>
            <a:r>
              <a:rPr lang="en-US" dirty="0">
                <a:latin typeface="Arial" pitchFamily="34" charset="0"/>
                <a:cs typeface="Arial" pitchFamily="34" charset="0"/>
              </a:rPr>
              <a:t>soft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2. His facial expression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. I felt sick after eating four greasy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>
                <a:latin typeface="Arial" pitchFamily="34" charset="0"/>
                <a:cs typeface="Arial" pitchFamily="34" charset="0"/>
              </a:rPr>
              <a:t>. My skin gets really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dirty="0">
                <a:latin typeface="Arial" pitchFamily="34" charset="0"/>
                <a:cs typeface="Arial" pitchFamily="34" charset="0"/>
              </a:rPr>
              <a:t>. Pasta with creamy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dirty="0">
                <a:latin typeface="Arial" pitchFamily="34" charset="0"/>
                <a:cs typeface="Arial" pitchFamily="34" charset="0"/>
              </a:rPr>
              <a:t>. She simmered the stew for hours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until </a:t>
            </a:r>
            <a:r>
              <a:rPr lang="en-US" dirty="0">
                <a:latin typeface="Arial" pitchFamily="34" charset="0"/>
                <a:cs typeface="Arial" pitchFamily="34" charset="0"/>
              </a:rPr>
              <a:t>the meat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dirty="0">
                <a:latin typeface="Arial" pitchFamily="34" charset="0"/>
                <a:cs typeface="Arial" pitchFamily="34" charset="0"/>
              </a:rPr>
              <a:t>. The boss' voice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dirty="0">
                <a:latin typeface="Arial" pitchFamily="34" charset="0"/>
                <a:cs typeface="Arial" pitchFamily="34" charset="0"/>
              </a:rPr>
              <a:t>. The skin on his hands is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dirty="0">
                <a:latin typeface="Arial" pitchFamily="34" charset="0"/>
                <a:cs typeface="Arial" pitchFamily="34" charset="0"/>
              </a:rPr>
              <a:t>. The water is quite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dirty="0">
                <a:latin typeface="Arial" pitchFamily="34" charset="0"/>
                <a:cs typeface="Arial" pitchFamily="34" charset="0"/>
              </a:rPr>
              <a:t>. There are some crunchy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dirty="0">
                <a:latin typeface="Arial" pitchFamily="34" charset="0"/>
                <a:cs typeface="Arial" pitchFamily="34" charset="0"/>
              </a:rPr>
              <a:t>. This chicken is a little bit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12. This knife is so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48603" y="2779887"/>
            <a:ext cx="48660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alfredo</a:t>
            </a:r>
            <a:r>
              <a:rPr lang="en-US" dirty="0">
                <a:latin typeface="Arial" pitchFamily="34" charset="0"/>
                <a:cs typeface="Arial" pitchFamily="34" charset="0"/>
              </a:rPr>
              <a:t> sauce is my favorite dish.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b) bits of Oreo cookies in this ice cream.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c) chewy; I think it's overcooked.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d) choppy; it's not a good day to go sailing.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e) dry in the wintertime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f) dull it won't even cut a tomato.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g) foods for three weeks.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h) hardened when he mentioned his ex-wife.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i) rough due to years of manual labor.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j) slices of pizza.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k) softened after we told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him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the mistake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could be fixed.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l) was wonderfully tender.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516" y="433935"/>
            <a:ext cx="63453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After my dental surgery, I could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only eat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soft  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His facial expression 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I felt sick after eating four greasy 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My skin gets really 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Pasta with creamy 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She simmered the stew for hours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until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meat 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The boss' voice 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The skin on his hands is 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The water is quite 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There are some crunchy  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This chicken is a little bit  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12. This knife is so </a:t>
            </a:r>
          </a:p>
        </p:txBody>
      </p:sp>
      <p:sp>
        <p:nvSpPr>
          <p:cNvPr id="9" name="Rectangle 8"/>
          <p:cNvSpPr/>
          <p:nvPr/>
        </p:nvSpPr>
        <p:spPr>
          <a:xfrm>
            <a:off x="4148602" y="2779886"/>
            <a:ext cx="48660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alfredo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sauce is my favorite dish. 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b) bits of Oreo cookies in this ice cream.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c) chewy; I think it's overcooked.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d) choppy; it's not a good day to go sailing.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e) dry in the wintertime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f) dull it won't even cut a tomato. 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g) foods for three weeks.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h) hardened when he mentioned his ex-wife.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i) rough due to years of manual labor.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j) slices of pizza.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k) softened after we told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him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that the mistake 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could be fixed.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l) was wonderfully tender.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38" y="5354571"/>
            <a:ext cx="1028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168" y="1904301"/>
            <a:ext cx="12096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38">
            <a:off x="4696552" y="699330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621" y="729447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26024">
            <a:off x="7488916" y="805648"/>
            <a:ext cx="1123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ooter Placeholder 13"/>
          <p:cNvSpPr txBox="1">
            <a:spLocks/>
          </p:cNvSpPr>
          <p:nvPr/>
        </p:nvSpPr>
        <p:spPr>
          <a:xfrm>
            <a:off x="5212505" y="6040812"/>
            <a:ext cx="3310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EE9DE86-61E5-4414-BE95-7BE62292E6D9}" type="slidenum">
              <a:rPr lang="en-US" smtClean="0">
                <a:latin typeface="+mj-lt"/>
              </a:rPr>
              <a:pPr>
                <a:defRPr/>
              </a:pPr>
              <a:t>59</a:t>
            </a:fld>
            <a:endParaRPr lang="en-US" dirty="0">
              <a:latin typeface="+mj-lt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8941">
            <a:off x="344017" y="4214162"/>
            <a:ext cx="832475" cy="82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3191">
            <a:off x="1351138" y="5371218"/>
            <a:ext cx="1028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58639">
            <a:off x="7577033" y="2138273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7306">
            <a:off x="7488917" y="775529"/>
            <a:ext cx="1123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5675">
            <a:off x="5769168" y="1914475"/>
            <a:ext cx="12096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6227">
            <a:off x="7894781" y="5847293"/>
            <a:ext cx="739192" cy="75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9940">
            <a:off x="2815340" y="5265283"/>
            <a:ext cx="739192" cy="75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0275">
            <a:off x="2019457" y="4383387"/>
            <a:ext cx="817526" cy="70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34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51930"/>
            <a:ext cx="881481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comb / curly / deep-set / facial / medium / muscular / radiant / slender / striking / trim 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moisturizer will give you a __________________ complexion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rabicPeriod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has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__________________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waist and wide hips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bears a __________________resemblance to a good friend of mine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I've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never liked my __________________ hair; I wish it was straight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__________________eyes make him look very pensive.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Would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you please __________________your hair? It looks like you've just gotten out of bed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8. I’m not changing my hairstyle – I’m just getting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__________________.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9. He has a __________________ build - he's not particularly strong, but not especially skinny either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10. My soccer coach has very __________________ legs.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82292" y="2024163"/>
            <a:ext cx="1039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radiant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859104" y="2424273"/>
            <a:ext cx="1237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slender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23223" y="2862072"/>
            <a:ext cx="1109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striking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20765" y="3278244"/>
            <a:ext cx="797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curly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43903" y="3716043"/>
            <a:ext cx="12394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deep-set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20765" y="4117266"/>
            <a:ext cx="939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comb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44013" y="4838289"/>
            <a:ext cx="737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trim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23223" y="5332065"/>
            <a:ext cx="1237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medium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23612" y="5990433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slender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24086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60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7018" y="161919"/>
            <a:ext cx="8839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latin typeface="Arial" pitchFamily="34" charset="0"/>
                <a:cs typeface="Arial" pitchFamily="34" charset="0"/>
              </a:rPr>
              <a:t>Aroma, scent,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fragrance </a:t>
            </a:r>
            <a:r>
              <a:rPr lang="en-US" dirty="0">
                <a:latin typeface="Arial" pitchFamily="34" charset="0"/>
                <a:cs typeface="Arial" pitchFamily="34" charset="0"/>
              </a:rPr>
              <a:t>all describe a good smell. You can talk about the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wonderful aroma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cake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has just been taken out of the oven,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fresh scent </a:t>
            </a:r>
            <a:r>
              <a:rPr lang="en-US" dirty="0">
                <a:latin typeface="Arial" pitchFamily="34" charset="0"/>
                <a:cs typeface="Arial" pitchFamily="34" charset="0"/>
              </a:rPr>
              <a:t>of flowers, and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sweet fragrance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woman’s </a:t>
            </a:r>
            <a:r>
              <a:rPr lang="en-US" dirty="0">
                <a:latin typeface="Arial" pitchFamily="34" charset="0"/>
                <a:cs typeface="Arial" pitchFamily="34" charset="0"/>
              </a:rPr>
              <a:t>perfume.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The word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smell </a:t>
            </a:r>
            <a:r>
              <a:rPr lang="en-US" dirty="0">
                <a:latin typeface="Arial" pitchFamily="34" charset="0"/>
                <a:cs typeface="Arial" pitchFamily="34" charset="0"/>
              </a:rPr>
              <a:t>is neutral; you can have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lovely smell </a:t>
            </a:r>
            <a:r>
              <a:rPr lang="en-US" dirty="0">
                <a:latin typeface="Arial" pitchFamily="34" charset="0"/>
                <a:cs typeface="Arial" pitchFamily="34" charset="0"/>
              </a:rPr>
              <a:t>of fresh-baked bread, or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horrible smell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rotting </a:t>
            </a:r>
            <a:r>
              <a:rPr lang="en-US" dirty="0">
                <a:latin typeface="Arial" pitchFamily="34" charset="0"/>
                <a:cs typeface="Arial" pitchFamily="34" charset="0"/>
              </a:rPr>
              <a:t>food. The word “smell” can be a noun or a verb – so you can also say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“It smells delicious” </a:t>
            </a:r>
            <a:r>
              <a:rPr lang="en-US" dirty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It smells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nasty.”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The words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stench, stink, </a:t>
            </a:r>
            <a:r>
              <a:rPr lang="en-US" dirty="0">
                <a:latin typeface="Arial" pitchFamily="34" charset="0"/>
                <a:cs typeface="Arial" pitchFamily="34" charset="0"/>
              </a:rPr>
              <a:t>and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odor </a:t>
            </a:r>
            <a:r>
              <a:rPr lang="en-US" dirty="0">
                <a:latin typeface="Arial" pitchFamily="34" charset="0"/>
                <a:cs typeface="Arial" pitchFamily="34" charset="0"/>
              </a:rPr>
              <a:t>all describe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bad </a:t>
            </a:r>
            <a:r>
              <a:rPr lang="en-US" dirty="0">
                <a:latin typeface="Arial" pitchFamily="34" charset="0"/>
                <a:cs typeface="Arial" pitchFamily="34" charset="0"/>
              </a:rPr>
              <a:t>smells – there’s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foul odor </a:t>
            </a:r>
            <a:r>
              <a:rPr lang="en-US" dirty="0">
                <a:latin typeface="Arial" pitchFamily="34" charset="0"/>
                <a:cs typeface="Arial" pitchFamily="34" charset="0"/>
              </a:rPr>
              <a:t>of a dead animal,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revolting stench </a:t>
            </a:r>
            <a:r>
              <a:rPr lang="en-US" dirty="0">
                <a:latin typeface="Arial" pitchFamily="34" charset="0"/>
                <a:cs typeface="Arial" pitchFamily="34" charset="0"/>
              </a:rPr>
              <a:t>of sewage. The unpleasant smell of a person who doesn’t take showers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use deodorant </a:t>
            </a:r>
            <a:r>
              <a:rPr lang="en-US" dirty="0">
                <a:latin typeface="Arial" pitchFamily="34" charset="0"/>
                <a:cs typeface="Arial" pitchFamily="34" charset="0"/>
              </a:rPr>
              <a:t>is called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body odor.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To describe the strength of smells, you can say they are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light/faint smells </a:t>
            </a:r>
            <a:r>
              <a:rPr lang="en-US" dirty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strong smells. When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smell </a:t>
            </a:r>
            <a:r>
              <a:rPr lang="en-US" dirty="0">
                <a:latin typeface="Arial" pitchFamily="34" charset="0"/>
                <a:cs typeface="Arial" pitchFamily="34" charset="0"/>
              </a:rPr>
              <a:t>is extremely strong, you can say it is an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overpowering smell. </a:t>
            </a:r>
            <a:r>
              <a:rPr lang="en-US" dirty="0">
                <a:latin typeface="Arial" pitchFamily="34" charset="0"/>
                <a:cs typeface="Arial" pitchFamily="34" charset="0"/>
              </a:rPr>
              <a:t>A smell that you recognize can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 called </a:t>
            </a: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familiar smell, </a:t>
            </a:r>
            <a:r>
              <a:rPr lang="en-US" dirty="0">
                <a:latin typeface="Arial" pitchFamily="34" charset="0"/>
                <a:cs typeface="Arial" pitchFamily="34" charset="0"/>
              </a:rPr>
              <a:t>and a smell that is unique and easy to identify can be called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distinctive smell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an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unmistakable smell.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Smells can “waft” – that means float through the air. For example,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mouth-watering scent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chocolate </a:t>
            </a:r>
            <a:r>
              <a:rPr lang="en-US" dirty="0">
                <a:latin typeface="Arial" pitchFamily="34" charset="0"/>
                <a:cs typeface="Arial" pitchFamily="34" charset="0"/>
              </a:rPr>
              <a:t>chip cookies wafted across the room. Another verb used with smell is “fill” –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acrid smell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smoke </a:t>
            </a:r>
            <a:r>
              <a:rPr lang="en-US" dirty="0">
                <a:latin typeface="Arial" pitchFamily="34" charset="0"/>
                <a:cs typeface="Arial" pitchFamily="34" charset="0"/>
              </a:rPr>
              <a:t>filled the hallway. Finally, if a smell stays in a place for a long time, we can use the verb “linger”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spicy aroma </a:t>
            </a:r>
            <a:r>
              <a:rPr lang="en-US" dirty="0">
                <a:latin typeface="Arial" pitchFamily="34" charset="0"/>
                <a:cs typeface="Arial" pitchFamily="34" charset="0"/>
              </a:rPr>
              <a:t>of her cooking lingered in the kitchen for hours.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0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61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7018" y="1546627"/>
            <a:ext cx="88392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Here </a:t>
            </a:r>
            <a:r>
              <a:rPr lang="en-US" dirty="0">
                <a:latin typeface="Arial" pitchFamily="34" charset="0"/>
                <a:cs typeface="Arial" pitchFamily="34" charset="0"/>
              </a:rPr>
              <a:t>are some additional collocations for describing smells: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earthy/fishy/fruity/metallic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smell </a:t>
            </a:r>
            <a:r>
              <a:rPr lang="en-US" dirty="0">
                <a:latin typeface="Arial" pitchFamily="34" charset="0"/>
                <a:cs typeface="Arial" pitchFamily="34" charset="0"/>
              </a:rPr>
              <a:t>– smells like soil/dirt, fish, fruit, or metal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rancid/putrid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smell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 disgusting smell of things that are rotten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damp/dank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smell </a:t>
            </a:r>
            <a:r>
              <a:rPr lang="en-US" dirty="0">
                <a:latin typeface="Arial" pitchFamily="34" charset="0"/>
                <a:cs typeface="Arial" pitchFamily="34" charset="0"/>
              </a:rPr>
              <a:t>– a smell of wet things and mold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pervasive smell </a:t>
            </a:r>
            <a:r>
              <a:rPr lang="en-US" dirty="0">
                <a:latin typeface="Arial" pitchFamily="34" charset="0"/>
                <a:cs typeface="Arial" pitchFamily="34" charset="0"/>
              </a:rPr>
              <a:t>– a smell that tends to fill the space and remain there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pungent smell </a:t>
            </a:r>
            <a:r>
              <a:rPr lang="en-US" dirty="0">
                <a:latin typeface="Arial" pitchFamily="34" charset="0"/>
                <a:cs typeface="Arial" pitchFamily="34" charset="0"/>
              </a:rPr>
              <a:t>– a smell that is “sharp” and strong; it almost hurts your nose when you smell it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5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62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7018" y="1546627"/>
            <a:ext cx="883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can't stand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extensive / pervasive / prevalent </a:t>
            </a:r>
            <a:r>
              <a:rPr lang="en-US" dirty="0">
                <a:latin typeface="Arial" pitchFamily="34" charset="0"/>
                <a:cs typeface="Arial" pitchFamily="34" charset="0"/>
              </a:rPr>
              <a:t>odor of smoke in that bar.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love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familiar / pungent / revolting </a:t>
            </a:r>
            <a:r>
              <a:rPr lang="en-US" dirty="0">
                <a:latin typeface="Arial" pitchFamily="34" charset="0"/>
                <a:cs typeface="Arial" pitchFamily="34" charset="0"/>
              </a:rPr>
              <a:t>smell of my grandmother's chicken soup.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>
                <a:latin typeface="Arial" pitchFamily="34" charset="0"/>
                <a:cs typeface="Arial" pitchFamily="34" charset="0"/>
              </a:rPr>
              <a:t>sensed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differential / distinctive / distinguished </a:t>
            </a:r>
            <a:r>
              <a:rPr lang="en-US" dirty="0">
                <a:latin typeface="Arial" pitchFamily="34" charset="0"/>
                <a:cs typeface="Arial" pitchFamily="34" charset="0"/>
              </a:rPr>
              <a:t>smell of frying onions.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She </a:t>
            </a:r>
            <a:r>
              <a:rPr lang="en-US" dirty="0">
                <a:latin typeface="Arial" pitchFamily="34" charset="0"/>
                <a:cs typeface="Arial" pitchFamily="34" charset="0"/>
              </a:rPr>
              <a:t>breathed in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earthy / metallic / putrid </a:t>
            </a:r>
            <a:r>
              <a:rPr lang="en-US" dirty="0">
                <a:latin typeface="Arial" pitchFamily="34" charset="0"/>
                <a:cs typeface="Arial" pitchFamily="34" charset="0"/>
              </a:rPr>
              <a:t>fragrance of the forest.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Something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fridge smells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damp / rancid / stink </a:t>
            </a:r>
            <a:r>
              <a:rPr lang="en-US" dirty="0">
                <a:latin typeface="Arial" pitchFamily="34" charset="0"/>
                <a:cs typeface="Arial" pitchFamily="34" charset="0"/>
              </a:rPr>
              <a:t>- like rotting meat.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bathroom smells so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fresh / frisky / foul </a:t>
            </a:r>
            <a:r>
              <a:rPr lang="en-US" dirty="0">
                <a:latin typeface="Arial" pitchFamily="34" charset="0"/>
                <a:cs typeface="Arial" pitchFamily="34" charset="0"/>
              </a:rPr>
              <a:t>right after it's been cleaned!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smell of vomit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continued / lasted / lingered </a:t>
            </a:r>
            <a:r>
              <a:rPr lang="en-US" dirty="0">
                <a:latin typeface="Arial" pitchFamily="34" charset="0"/>
                <a:cs typeface="Arial" pitchFamily="34" charset="0"/>
              </a:rPr>
              <a:t>in the hospital room.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was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faint / small / mild </a:t>
            </a:r>
            <a:r>
              <a:rPr lang="en-US" dirty="0">
                <a:latin typeface="Arial" pitchFamily="34" charset="0"/>
                <a:cs typeface="Arial" pitchFamily="34" charset="0"/>
              </a:rPr>
              <a:t>smell of alcohol on his breath.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latin typeface="Arial" pitchFamily="34" charset="0"/>
                <a:cs typeface="Arial" pitchFamily="34" charset="0"/>
              </a:rPr>
              <a:t>wine has a light fruity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aroma / odor / stench.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dirty="0">
                <a:latin typeface="Arial" pitchFamily="34" charset="0"/>
                <a:cs typeface="Arial" pitchFamily="34" charset="0"/>
              </a:rPr>
              <a:t>sweaty gym clothes smell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faint / nasty / spicy.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9709" y="1454263"/>
            <a:ext cx="3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                      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9125" y="1873127"/>
            <a:ext cx="3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0873" y="2308626"/>
            <a:ext cx="458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                         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9651" y="2731614"/>
            <a:ext cx="3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9781" y="3167145"/>
            <a:ext cx="3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            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64" y="3545249"/>
            <a:ext cx="3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6761" y="3980409"/>
            <a:ext cx="3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6761" y="4432990"/>
            <a:ext cx="3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16181" y="4867100"/>
            <a:ext cx="3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2286" y="5275780"/>
            <a:ext cx="3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____            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8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88" y="5806635"/>
            <a:ext cx="1028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253" y="2033012"/>
            <a:ext cx="12096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38">
            <a:off x="3880491" y="1151393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560" y="1181510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26024">
            <a:off x="6672855" y="1257711"/>
            <a:ext cx="1123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>
                <a:latin typeface="+mj-lt"/>
              </a:rPr>
              <a:t>63</a:t>
            </a:fld>
            <a:endParaRPr lang="en-US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8941">
            <a:off x="805912" y="3796736"/>
            <a:ext cx="832475" cy="82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3191">
            <a:off x="2672348" y="5838825"/>
            <a:ext cx="1028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58639">
            <a:off x="6760972" y="2590336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7306">
            <a:off x="6672856" y="1227592"/>
            <a:ext cx="1123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5675">
            <a:off x="7878151" y="2033013"/>
            <a:ext cx="12096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6227">
            <a:off x="5710215" y="1754618"/>
            <a:ext cx="739192" cy="75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9940">
            <a:off x="8058556" y="3300538"/>
            <a:ext cx="739192" cy="75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0275">
            <a:off x="2390230" y="3985653"/>
            <a:ext cx="817526" cy="70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58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8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4" y="6492875"/>
            <a:ext cx="331003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24086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4592" y="926759"/>
            <a:ext cx="8887968" cy="589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 lot of successful entrepreneurs have not only a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bright / lucid / vivid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imagination, but also the willingness to work hard. 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He really hurt my </a:t>
            </a:r>
            <a:r>
              <a:rPr lang="en-US" sz="2000" b="1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emotions / feelings / senses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 when he called me an idiot.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His superiority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belief / complex / tendency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makes him impossible to work with because he won't listen to suggestions.</a:t>
            </a:r>
            <a:r>
              <a:rPr lang="en-US" sz="2000" dirty="0" smtClean="0">
                <a:solidFill>
                  <a:srgbClr val="B92007"/>
                </a:solidFill>
                <a:latin typeface="Arial" pitchFamily="34" charset="0"/>
                <a:ea typeface="Calibri"/>
                <a:cs typeface="Arial" pitchFamily="34" charset="0"/>
              </a:rPr>
              <a:t>*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I 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had to </a:t>
            </a:r>
            <a:r>
              <a:rPr lang="en-US" sz="2000" b="1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chew / eat / swallow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 my pride and apologize to Janet for overreacting to her criticism.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like to date men with a great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feel / sense / touch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of humor.</a:t>
            </a:r>
            <a:endParaRPr lang="en-US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In some cultures, it's considered very rude to </a:t>
            </a:r>
            <a:r>
              <a:rPr lang="en-US" sz="2000" b="1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say / speak / talk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 your mind</a:t>
            </a:r>
            <a:r>
              <a:rPr lang="en-US" sz="800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It's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good to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get / put / set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others first, but not at the expense of your own well-being.</a:t>
            </a:r>
            <a:endParaRPr lang="en-US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Most 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people who work as comedians have very </a:t>
            </a:r>
            <a:r>
              <a:rPr lang="en-US" sz="2000" b="1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outgoing / tendency / upcoming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ea typeface="Calibri"/>
                <a:cs typeface="Arial" pitchFamily="34" charset="0"/>
              </a:rPr>
              <a:t> personalities.</a:t>
            </a:r>
            <a:endParaRPr lang="en-US" sz="2000" dirty="0">
              <a:solidFill>
                <a:srgbClr val="7030A0"/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2432" y="866894"/>
            <a:ext cx="371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2368" y="1677662"/>
            <a:ext cx="371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                 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5752" y="2188464"/>
            <a:ext cx="371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                     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048000"/>
            <a:ext cx="371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2528" y="3871662"/>
            <a:ext cx="371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   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2560" y="4840224"/>
            <a:ext cx="371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        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1368" y="5719310"/>
            <a:ext cx="371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984" y="6069092"/>
            <a:ext cx="371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7320" y="4356854"/>
            <a:ext cx="371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               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4592" y="2204963"/>
            <a:ext cx="82484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Complex - Noun: Psychology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latin typeface="Arial" pitchFamily="34" charset="0"/>
                <a:cs typeface="Arial" pitchFamily="34" charset="0"/>
              </a:rPr>
              <a:t>a system of interrelated, emotion-charged ideas, feelings, memories, and impulses that is usually repressed and that gives rise to abnormal or pathological behavior. </a:t>
            </a:r>
          </a:p>
        </p:txBody>
      </p:sp>
    </p:spTree>
    <p:extLst>
      <p:ext uri="{BB962C8B-B14F-4D97-AF65-F5344CB8AC3E}">
        <p14:creationId xmlns:p14="http://schemas.microsoft.com/office/powerpoint/2010/main" val="190421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24086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8872" y="1156407"/>
            <a:ext cx="88971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My brother is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brutally / carefully / painfully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shy, but I'm trying to encourage him to come out of his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case / shell / skin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My daughter gets along with her classmates, but she has a competitive </a:t>
            </a:r>
            <a:endParaRPr lang="en-US" sz="2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spot </a:t>
            </a:r>
            <a:r>
              <a:rPr lang="en-US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/ streak / strip 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when it comes to academics</a:t>
            </a: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My husband forgives other people very easily; he's not one to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bear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/ hurt / swallow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 grudge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She would never cheat on her husband; she's </a:t>
            </a:r>
            <a:r>
              <a:rPr lang="en-US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angrily / brutally / fiercely 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loyal to him</a:t>
            </a: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*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kids were suspended for playing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grudge / prank / streak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on the teacher - they put a live snake inside her desk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Working with a therapist has helped me overcome my problems with </a:t>
            </a:r>
            <a:endParaRPr lang="en-US" sz="2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deep </a:t>
            </a:r>
            <a:r>
              <a:rPr lang="en-US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/ low / small</a:t>
            </a: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self-esteem</a:t>
            </a: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srgbClr val="B92007"/>
                </a:solidFill>
                <a:latin typeface="Arial" pitchFamily="34" charset="0"/>
                <a:cs typeface="Arial" pitchFamily="34" charset="0"/>
              </a:rPr>
              <a:t>*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You need to develop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fatter / harder / thicker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skin; you can't let every little comment upset you.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7360" y="1064062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8628" y="1352456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872" y="2084832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              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456" y="2816352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______________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4960" y="3273552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7428" y="399592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             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872" y="500848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         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8628" y="543510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84407" y="2973700"/>
            <a:ext cx="3717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Grudge - noun.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feeling of ill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37360" y="3616293"/>
            <a:ext cx="8993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Fierce: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violent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force. furiously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eager or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intense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77056" y="5118960"/>
            <a:ext cx="8977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noun.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realistic respect for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oneself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self-respect. </a:t>
            </a:r>
          </a:p>
        </p:txBody>
      </p:sp>
    </p:spTree>
    <p:extLst>
      <p:ext uri="{BB962C8B-B14F-4D97-AF65-F5344CB8AC3E}">
        <p14:creationId xmlns:p14="http://schemas.microsoft.com/office/powerpoint/2010/main" val="365627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8600"/>
            <a:ext cx="7032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 w="6350"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152400" dir="5400000" algn="ctr" rotWithShape="0">
                    <a:schemeClr val="accent1">
                      <a:lumMod val="40000"/>
                      <a:lumOff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English Collocations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4396445" y="6492875"/>
            <a:ext cx="240869" cy="365125"/>
          </a:xfrm>
        </p:spPr>
        <p:txBody>
          <a:bodyPr/>
          <a:lstStyle/>
          <a:p>
            <a:pPr>
              <a:defRPr/>
            </a:pPr>
            <a:fld id="{9EE9DE86-61E5-4414-BE95-7BE62292E6D9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296" y="1454093"/>
            <a:ext cx="89245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At his mother's funeral, he was so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incapacitated / overwhelmed /seething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with emotion that 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couldn't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finish his speech.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deeply / pleasantly / significantly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surprised by the excellent customer service - that company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really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cares about its customers.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I'm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sorry I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forgot / lost / wrecked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my temper with you yesterday. It was a really stressful day 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work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Instead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confronting his issues, 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bottles / guards / rolls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up his emotions and tries to pretend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everything's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OK.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It's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normal to go through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helicopter / roller coaster / ocean wave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of emotions after the end of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long-term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relationship.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41648" y="1351098"/>
            <a:ext cx="486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_____________                            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384" y="2268856"/>
            <a:ext cx="425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                      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6736" y="319512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           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1104" y="4112372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_____________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5536" y="5042632"/>
            <a:ext cx="496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__________                            ____________        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474" y="5895938"/>
            <a:ext cx="8977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Overwhelm: 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verb. </a:t>
            </a:r>
            <a:r>
              <a:rPr lang="en-US" dirty="0">
                <a:solidFill>
                  <a:srgbClr val="FF0000"/>
                </a:solidFill>
                <a:latin typeface="+mj-lt"/>
                <a:cs typeface="Arial" pitchFamily="34" charset="0"/>
              </a:rPr>
              <a:t>to overcome completely in mind or feeling: overwhelmed by remorse.</a:t>
            </a:r>
          </a:p>
        </p:txBody>
      </p:sp>
    </p:spTree>
    <p:extLst>
      <p:ext uri="{BB962C8B-B14F-4D97-AF65-F5344CB8AC3E}">
        <p14:creationId xmlns:p14="http://schemas.microsoft.com/office/powerpoint/2010/main" val="372984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6835</TotalTime>
  <Words>11865</Words>
  <Application>Microsoft Office PowerPoint</Application>
  <PresentationFormat>On-screen Show (4:3)</PresentationFormat>
  <Paragraphs>2101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User</cp:lastModifiedBy>
  <cp:revision>271</cp:revision>
  <dcterms:created xsi:type="dcterms:W3CDTF">2015-02-12T04:26:40Z</dcterms:created>
  <dcterms:modified xsi:type="dcterms:W3CDTF">2015-07-18T23:08:32Z</dcterms:modified>
</cp:coreProperties>
</file>