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47" y="8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2/13/2016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2/13/2016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2/13/2016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earch?sa=X&amp;biw=977&amp;bih=676&amp;q=define+empower&amp;ei=pvDKU9TUKNCGogS4v4KwBA&amp;ved=0CCYQ_SowAA" TargetMode="External"/><Relationship Id="rId3" Type="http://schemas.openxmlformats.org/officeDocument/2006/relationships/hyperlink" Target="https://www.google.com/search?sa=X&amp;biw=977&amp;bih=676&amp;q=define+qualify&amp;ei=pvDKU9TUKNCGogS4v4KwBA&amp;ved=0CCAQ_SowAA" TargetMode="External"/><Relationship Id="rId7" Type="http://schemas.openxmlformats.org/officeDocument/2006/relationships/hyperlink" Target="https://www.google.com/search?sa=X&amp;biw=977&amp;bih=676&amp;q=define+enable&amp;ei=pvDKU9TUKNCGogS4v4KwBA&amp;ved=0CCUQ_SowAA"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google.com/search?sa=X&amp;biw=977&amp;bih=676&amp;q=define+permit&amp;ei=pvDKU9TUKNCGogS4v4KwBA&amp;ved=0CCMQ_SowAA" TargetMode="External"/><Relationship Id="rId5" Type="http://schemas.openxmlformats.org/officeDocument/2006/relationships/hyperlink" Target="https://www.google.com/search?sa=X&amp;biw=977&amp;bih=676&amp;q=define+allow&amp;ei=pvDKU9TUKNCGogS4v4KwBA&amp;ved=0CCIQ_SowAA" TargetMode="External"/><Relationship Id="rId4" Type="http://schemas.openxmlformats.org/officeDocument/2006/relationships/hyperlink" Target="https://www.google.com/search?sa=X&amp;biw=977&amp;bih=676&amp;q=define+authorize&amp;ei=pvDKU9TUKNCGogS4v4KwBA&amp;ved=0CCEQ_SowAA" TargetMode="Externa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hyperlink" Target="https://www.google.com/search?client=firefox-a&amp;hs=qVe&amp;rls=org.mozilla:en-US:official&amp;channel=fflb&amp;biw=977&amp;bih=676&amp;q=define+shelter&amp;sa=X&amp;ei=ZuvKU4i_Lo7xoASxoIDQCw&amp;ved=0CB8Q_SowAA" TargetMode="External"/><Relationship Id="rId4" Type="http://schemas.openxmlformats.org/officeDocument/2006/relationships/hyperlink" Target="https://www.google.com/search?client=firefox-a&amp;hs=qVe&amp;rls=org.mozilla:en-US:official&amp;channel=fflb&amp;biw=977&amp;bih=676&amp;q=define+housing&amp;sa=X&amp;ei=ZuvKU4i_Lo7xoASxoIDQCw&amp;ved=0CB4Q_SowA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google.com/search?client=firefox-a&amp;hs=Sge&amp;sa=X&amp;rls=org.mozilla:en-US:official&amp;channel=fflb&amp;biw=977&amp;bih=676&amp;q=define+proffer&amp;ei=-O3KU7UqzPGgBLyPgYgG&amp;ved=0CCAQ_SowAA" TargetMode="External"/><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google.com/search?client=firefox-a&amp;hs=Sge&amp;sa=X&amp;rls=org.mozilla:en-US:official&amp;channel=fflb&amp;biw=977&amp;bih=676&amp;q=define+volunteer&amp;ei=-O3KU7UqzPGgBLyPgYgG&amp;ved=0CDEQ_SowAA" TargetMode="External"/><Relationship Id="rId5" Type="http://schemas.openxmlformats.org/officeDocument/2006/relationships/hyperlink" Target="https://www.google.com/search?client=firefox-a&amp;hs=Sge&amp;sa=X&amp;rls=org.mozilla:en-US:official&amp;channel=fflb&amp;biw=977&amp;bih=676&amp;q=define+give&amp;ei=-O3KU7UqzPGgBLyPgYgG&amp;ved=0CCIQ_SowAA" TargetMode="External"/><Relationship Id="rId4" Type="http://schemas.openxmlformats.org/officeDocument/2006/relationships/hyperlink" Target="https://www.google.com/search?client=firefox-a&amp;hs=Sge&amp;sa=X&amp;rls=org.mozilla:en-US:official&amp;channel=fflb&amp;biw=977&amp;bih=676&amp;q=define+provide&amp;ei=-O3KU7UqzPGgBLyPgYgG&amp;ved=0CCEQ_SowA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client=firefox-a&amp;hs=bje&amp;rls=org.mozilla:en-US:official&amp;channel=fflb&amp;q=define+cost&amp;sa=X&amp;ei=u-7KU93_NJfjoAS7joCQBA&amp;ved=0CCAQ_SowAA"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google.com/search?client=firefox-a&amp;hs=bje&amp;rls=org.mozilla:en-US:official&amp;channel=fflb&amp;q=define+price&amp;sa=X&amp;ei=u-7KU93_NJfjoAS7joCQBA&amp;ved=0CCEQ_SowA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2667000" y="6382266"/>
            <a:ext cx="41910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r>
              <a:rPr lang="en-US" dirty="0" smtClean="0">
                <a:solidFill>
                  <a:srgbClr val="C00000"/>
                </a:solidFill>
              </a:rPr>
              <a:t>Learning is fun</a:t>
            </a:r>
            <a:endParaRPr lang="en-US" dirty="0">
              <a:solidFill>
                <a:srgbClr val="C00000"/>
              </a:solidFill>
            </a:endParaRPr>
          </a:p>
        </p:txBody>
      </p:sp>
      <p:sp>
        <p:nvSpPr>
          <p:cNvPr id="3" name="Title 2"/>
          <p:cNvSpPr>
            <a:spLocks noGrp="1"/>
          </p:cNvSpPr>
          <p:nvPr>
            <p:ph type="ctrTitle"/>
          </p:nvPr>
        </p:nvSpPr>
        <p:spPr>
          <a:xfrm>
            <a:off x="165100" y="381000"/>
            <a:ext cx="8839200" cy="1714500"/>
          </a:xfrm>
        </p:spPr>
        <p:txBody>
          <a:bodyPr>
            <a:normAutofit/>
          </a:bodyPr>
          <a:lstStyle/>
          <a:p>
            <a:r>
              <a:rPr lang="en-US" dirty="0" smtClean="0">
                <a:solidFill>
                  <a:srgbClr val="C00000"/>
                </a:solidFill>
              </a:rPr>
              <a:t>Small </a:t>
            </a:r>
            <a:r>
              <a:rPr lang="en-US" dirty="0">
                <a:solidFill>
                  <a:srgbClr val="C00000"/>
                </a:solidFill>
              </a:rPr>
              <a:t>Claims Court </a:t>
            </a:r>
            <a:r>
              <a:rPr lang="en-US" dirty="0" smtClean="0">
                <a:solidFill>
                  <a:srgbClr val="C00000"/>
                </a:solidFill>
              </a:rPr>
              <a:t>- </a:t>
            </a:r>
            <a:r>
              <a:rPr lang="en-US" dirty="0">
                <a:solidFill>
                  <a:srgbClr val="C00000"/>
                </a:solidFill>
              </a:rPr>
              <a:t>Case 2</a:t>
            </a:r>
            <a:br>
              <a:rPr lang="en-US" dirty="0">
                <a:solidFill>
                  <a:srgbClr val="C00000"/>
                </a:solidFill>
              </a:rPr>
            </a:br>
            <a:r>
              <a:rPr lang="en-US" dirty="0" smtClean="0">
                <a:solidFill>
                  <a:srgbClr val="C00000"/>
                </a:solidFill>
              </a:rPr>
              <a:t>Vocabulary</a:t>
            </a:r>
            <a:endParaRPr lang="en-US" dirty="0">
              <a:solidFill>
                <a:srgbClr val="C00000"/>
              </a:solidFill>
            </a:endParaRPr>
          </a:p>
        </p:txBody>
      </p:sp>
      <p:sp>
        <p:nvSpPr>
          <p:cNvPr id="4" name="TextBox 3"/>
          <p:cNvSpPr txBox="1"/>
          <p:nvPr/>
        </p:nvSpPr>
        <p:spPr>
          <a:xfrm>
            <a:off x="2679700" y="6390164"/>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
        <p:nvSpPr>
          <p:cNvPr id="7" name="Rectangle 6"/>
          <p:cNvSpPr/>
          <p:nvPr/>
        </p:nvSpPr>
        <p:spPr>
          <a:xfrm>
            <a:off x="2370558" y="3309641"/>
            <a:ext cx="4572000" cy="3231654"/>
          </a:xfrm>
          <a:prstGeom prst="rect">
            <a:avLst/>
          </a:prstGeom>
        </p:spPr>
        <p:txBody>
          <a:bodyPr>
            <a:spAutoFit/>
          </a:bodyPr>
          <a:lstStyle/>
          <a:p>
            <a:r>
              <a:rPr lang="en-US" sz="2800" b="1" dirty="0" smtClean="0">
                <a:solidFill>
                  <a:srgbClr val="C00000"/>
                </a:solidFill>
              </a:rPr>
              <a:t>A </a:t>
            </a:r>
            <a:r>
              <a:rPr lang="en-US" sz="2800" b="1" dirty="0">
                <a:solidFill>
                  <a:srgbClr val="C00000"/>
                </a:solidFill>
              </a:rPr>
              <a:t>presentation by:</a:t>
            </a:r>
            <a:br>
              <a:rPr lang="en-US" sz="2800" b="1" dirty="0">
                <a:solidFill>
                  <a:srgbClr val="C00000"/>
                </a:solidFill>
              </a:rPr>
            </a:br>
            <a:r>
              <a:rPr lang="en-US" sz="2800" b="1" dirty="0">
                <a:solidFill>
                  <a:srgbClr val="C00000"/>
                </a:solidFill>
              </a:rPr>
              <a:t>Kenneth Joe Galloway</a:t>
            </a:r>
            <a:br>
              <a:rPr lang="en-US" sz="2800" b="1" dirty="0">
                <a:solidFill>
                  <a:srgbClr val="C00000"/>
                </a:solidFill>
              </a:rPr>
            </a:br>
            <a:r>
              <a:rPr lang="en-US" sz="2800" b="1" dirty="0">
                <a:solidFill>
                  <a:srgbClr val="C00000"/>
                </a:solidFill>
              </a:rPr>
              <a:t>CEO - Knowledge, </a:t>
            </a:r>
            <a:br>
              <a:rPr lang="en-US" sz="2800" b="1" dirty="0">
                <a:solidFill>
                  <a:srgbClr val="C00000"/>
                </a:solidFill>
              </a:rPr>
            </a:br>
            <a:r>
              <a:rPr lang="en-US" sz="2800" b="1" dirty="0">
                <a:solidFill>
                  <a:srgbClr val="C00000"/>
                </a:solidFill>
              </a:rPr>
              <a:t>Growth &amp; Support, Ltd. </a:t>
            </a:r>
            <a:br>
              <a:rPr lang="en-US" sz="2800" b="1" dirty="0">
                <a:solidFill>
                  <a:srgbClr val="C00000"/>
                </a:solidFill>
              </a:rPr>
            </a:br>
            <a:endParaRPr lang="en-US" sz="800" b="1" dirty="0" smtClean="0">
              <a:solidFill>
                <a:srgbClr val="C00000"/>
              </a:solidFill>
            </a:endParaRPr>
          </a:p>
          <a:p>
            <a:r>
              <a:rPr lang="en-US" sz="2800" b="1" dirty="0" smtClean="0">
                <a:solidFill>
                  <a:schemeClr val="accent6">
                    <a:lumMod val="50000"/>
                  </a:schemeClr>
                </a:solidFill>
              </a:rPr>
              <a:t>kjg@kg-support.com</a:t>
            </a:r>
            <a:r>
              <a:rPr lang="en-US" sz="2800" b="1" dirty="0">
                <a:solidFill>
                  <a:schemeClr val="accent6">
                    <a:lumMod val="50000"/>
                  </a:schemeClr>
                </a:solidFill>
              </a:rPr>
              <a:t/>
            </a:r>
            <a:br>
              <a:rPr lang="en-US" sz="2800" b="1" dirty="0">
                <a:solidFill>
                  <a:schemeClr val="accent6">
                    <a:lumMod val="50000"/>
                  </a:schemeClr>
                </a:solidFill>
              </a:rPr>
            </a:br>
            <a:r>
              <a:rPr lang="en-US" sz="2800" b="1" dirty="0">
                <a:solidFill>
                  <a:schemeClr val="accent6">
                    <a:lumMod val="50000"/>
                  </a:schemeClr>
                </a:solidFill>
              </a:rPr>
              <a:t>www.kennethjoe.com</a:t>
            </a:r>
          </a:p>
          <a:p>
            <a:endParaRPr lang="en-US" sz="2800" b="1" dirty="0">
              <a:solidFill>
                <a:schemeClr val="accent6">
                  <a:lumMod val="50000"/>
                </a:schemeClr>
              </a:solidFill>
            </a:endParaRPr>
          </a:p>
        </p:txBody>
      </p:sp>
    </p:spTree>
    <p:extLst>
      <p:ext uri="{BB962C8B-B14F-4D97-AF65-F5344CB8AC3E}">
        <p14:creationId xmlns:p14="http://schemas.microsoft.com/office/powerpoint/2010/main" val="4139144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a:solidFill>
                  <a:srgbClr val="C00000"/>
                </a:solidFill>
              </a:rPr>
              <a:t>Entitled</a:t>
            </a:r>
          </a:p>
        </p:txBody>
      </p:sp>
      <p:sp>
        <p:nvSpPr>
          <p:cNvPr id="3" name="Content Placeholder 2"/>
          <p:cNvSpPr>
            <a:spLocks noGrp="1"/>
          </p:cNvSpPr>
          <p:nvPr>
            <p:ph sz="quarter" idx="1"/>
          </p:nvPr>
        </p:nvSpPr>
        <p:spPr>
          <a:xfrm>
            <a:off x="210716" y="1527048"/>
            <a:ext cx="4566648" cy="5330952"/>
          </a:xfrm>
        </p:spPr>
        <p:txBody>
          <a:bodyPr>
            <a:normAutofit fontScale="55000" lnSpcReduction="20000"/>
          </a:bodyPr>
          <a:lstStyle/>
          <a:p>
            <a:pPr marL="0" indent="0">
              <a:buNone/>
            </a:pPr>
            <a:r>
              <a:rPr lang="en-US" sz="3300" dirty="0" err="1"/>
              <a:t>en·ti·tle</a:t>
            </a:r>
            <a:endParaRPr lang="en-US" sz="3300" dirty="0"/>
          </a:p>
          <a:p>
            <a:pPr marL="0" indent="0">
              <a:buNone/>
            </a:pPr>
            <a:r>
              <a:rPr lang="en-US" sz="3300" i="1" dirty="0" smtClean="0"/>
              <a:t>verb</a:t>
            </a:r>
            <a:endParaRPr lang="en-US" sz="3300" dirty="0"/>
          </a:p>
          <a:p>
            <a:pPr marL="514350" indent="-514350">
              <a:buFont typeface="+mj-lt"/>
              <a:buAutoNum type="arabicPeriod"/>
            </a:pPr>
            <a:r>
              <a:rPr lang="en-US" sz="3300" dirty="0"/>
              <a:t>G</a:t>
            </a:r>
            <a:r>
              <a:rPr lang="en-US" sz="3300" dirty="0" smtClean="0"/>
              <a:t>ive </a:t>
            </a:r>
            <a:r>
              <a:rPr lang="en-US" sz="3300" dirty="0"/>
              <a:t>(someone) a legal right or a just claim to receive or do something.</a:t>
            </a:r>
          </a:p>
          <a:p>
            <a:pPr lvl="1"/>
            <a:r>
              <a:rPr lang="en-US" sz="2900" dirty="0" smtClean="0"/>
              <a:t>"employees are normally </a:t>
            </a:r>
            <a:r>
              <a:rPr lang="en-US" sz="2900" b="1" dirty="0" smtClean="0"/>
              <a:t>entitled to</a:t>
            </a:r>
            <a:r>
              <a:rPr lang="en-US" sz="2900" dirty="0" smtClean="0"/>
              <a:t> severance pay"</a:t>
            </a:r>
          </a:p>
          <a:p>
            <a:pPr lvl="1"/>
            <a:r>
              <a:rPr lang="en-US" sz="2900" dirty="0" err="1" smtClean="0"/>
              <a:t>synonyms:</a:t>
            </a:r>
            <a:r>
              <a:rPr lang="en-US" sz="2900" dirty="0" err="1" smtClean="0">
                <a:hlinkClick r:id="rId3"/>
              </a:rPr>
              <a:t>qualify</a:t>
            </a:r>
            <a:r>
              <a:rPr lang="en-US" sz="2900" dirty="0"/>
              <a:t>, make eligible, </a:t>
            </a:r>
            <a:r>
              <a:rPr lang="en-US" sz="2900" dirty="0">
                <a:hlinkClick r:id="rId4"/>
              </a:rPr>
              <a:t>authorize</a:t>
            </a:r>
            <a:r>
              <a:rPr lang="en-US" sz="2900" dirty="0"/>
              <a:t>, </a:t>
            </a:r>
            <a:r>
              <a:rPr lang="en-US" sz="2900" dirty="0">
                <a:hlinkClick r:id="rId5"/>
              </a:rPr>
              <a:t>allow</a:t>
            </a:r>
            <a:r>
              <a:rPr lang="en-US" sz="2900" dirty="0"/>
              <a:t>, </a:t>
            </a:r>
            <a:r>
              <a:rPr lang="en-US" sz="2900" dirty="0">
                <a:hlinkClick r:id="rId6"/>
              </a:rPr>
              <a:t>permit</a:t>
            </a:r>
            <a:r>
              <a:rPr lang="en-US" sz="2900" dirty="0"/>
              <a:t>; </a:t>
            </a:r>
            <a:r>
              <a:rPr lang="en-US" sz="2900" dirty="0" err="1"/>
              <a:t>More</a:t>
            </a:r>
            <a:r>
              <a:rPr lang="en-US" sz="2900" dirty="0" err="1">
                <a:hlinkClick r:id="rId7"/>
              </a:rPr>
              <a:t>enable</a:t>
            </a:r>
            <a:r>
              <a:rPr lang="en-US" sz="2900" dirty="0"/>
              <a:t>, </a:t>
            </a:r>
            <a:r>
              <a:rPr lang="en-US" sz="2900" dirty="0" smtClean="0">
                <a:hlinkClick r:id="rId8"/>
              </a:rPr>
              <a:t>empower</a:t>
            </a:r>
            <a:r>
              <a:rPr lang="en-US" sz="2900" dirty="0" smtClean="0"/>
              <a:t> </a:t>
            </a:r>
          </a:p>
          <a:p>
            <a:pPr lvl="1"/>
            <a:r>
              <a:rPr lang="en-US" sz="2900" dirty="0" smtClean="0"/>
              <a:t>"this pass entitles you to visit the museum”</a:t>
            </a:r>
          </a:p>
          <a:p>
            <a:pPr marL="514350" indent="-514350">
              <a:buFont typeface="+mj-lt"/>
              <a:buAutoNum type="arabicPeriod"/>
            </a:pPr>
            <a:r>
              <a:rPr lang="en-US" sz="3300" dirty="0"/>
              <a:t>G</a:t>
            </a:r>
            <a:r>
              <a:rPr lang="en-US" sz="3300" dirty="0" smtClean="0"/>
              <a:t>ive (something, especially a text or work of art) a particular title.</a:t>
            </a:r>
          </a:p>
          <a:p>
            <a:pPr lvl="1"/>
            <a:r>
              <a:rPr lang="en-US" sz="2900" dirty="0" smtClean="0"/>
              <a:t>"</a:t>
            </a:r>
            <a:r>
              <a:rPr lang="en-US" sz="2900" dirty="0"/>
              <a:t>an article entitled “The Harried Society.</a:t>
            </a:r>
            <a:r>
              <a:rPr lang="en-US" sz="2900" dirty="0" smtClean="0"/>
              <a:t>””</a:t>
            </a:r>
            <a:endParaRPr lang="en-US" sz="2900" dirty="0"/>
          </a:p>
          <a:p>
            <a:pPr marL="514350" indent="-514350">
              <a:buFont typeface="+mj-lt"/>
              <a:buAutoNum type="arabicPeriod"/>
            </a:pPr>
            <a:r>
              <a:rPr lang="en-US" sz="3300" dirty="0"/>
              <a:t>G</a:t>
            </a:r>
            <a:r>
              <a:rPr lang="en-US" sz="3300" dirty="0" smtClean="0"/>
              <a:t>ive </a:t>
            </a:r>
            <a:r>
              <a:rPr lang="en-US" sz="3300" dirty="0"/>
              <a:t>(someone) a specified title expressing their rank, office, or character.</a:t>
            </a:r>
          </a:p>
          <a:p>
            <a:pPr lvl="1"/>
            <a:r>
              <a:rPr lang="en-US" sz="2900" dirty="0"/>
              <a:t>"they entitled </a:t>
            </a:r>
            <a:r>
              <a:rPr lang="en-US" sz="2900" dirty="0" smtClean="0"/>
              <a:t>him </a:t>
            </a:r>
            <a:r>
              <a:rPr lang="en-US" sz="2900" dirty="0"/>
              <a:t>King"</a:t>
            </a:r>
          </a:p>
          <a:p>
            <a:pPr lvl="1"/>
            <a:endParaRPr lang="en-US" dirty="0"/>
          </a:p>
          <a:p>
            <a:pPr marL="0" indent="0">
              <a:buNone/>
            </a:pPr>
            <a:endParaRPr lang="en-US" dirty="0"/>
          </a:p>
        </p:txBody>
      </p:sp>
      <p:pic>
        <p:nvPicPr>
          <p:cNvPr id="5" name="Picture 4"/>
          <p:cNvPicPr>
            <a:picLocks noChangeAspect="1"/>
          </p:cNvPicPr>
          <p:nvPr/>
        </p:nvPicPr>
        <p:blipFill>
          <a:blip r:embed="rId9"/>
          <a:stretch>
            <a:fillRect/>
          </a:stretch>
        </p:blipFill>
        <p:spPr>
          <a:xfrm>
            <a:off x="4777364" y="3490274"/>
            <a:ext cx="3856456" cy="2246245"/>
          </a:xfrm>
          <a:prstGeom prst="rect">
            <a:avLst/>
          </a:prstGeom>
        </p:spPr>
      </p:pic>
      <p:sp>
        <p:nvSpPr>
          <p:cNvPr id="6" name="TextBox 5"/>
          <p:cNvSpPr txBox="1"/>
          <p:nvPr/>
        </p:nvSpPr>
        <p:spPr>
          <a:xfrm>
            <a:off x="5020348" y="2070654"/>
            <a:ext cx="3456493" cy="923330"/>
          </a:xfrm>
          <a:prstGeom prst="rect">
            <a:avLst/>
          </a:prstGeom>
          <a:noFill/>
        </p:spPr>
        <p:txBody>
          <a:bodyPr wrap="square" rtlCol="0">
            <a:spAutoFit/>
          </a:bodyPr>
          <a:lstStyle/>
          <a:p>
            <a:r>
              <a:rPr lang="en-US" dirty="0" smtClean="0"/>
              <a:t>Commonly used to describe people who think they are above others, deserve more.</a:t>
            </a:r>
            <a:endParaRPr lang="en-US" dirty="0"/>
          </a:p>
        </p:txBody>
      </p:sp>
      <p:sp>
        <p:nvSpPr>
          <p:cNvPr id="7" name="TextBox 6"/>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32573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a:solidFill>
                  <a:srgbClr val="C00000"/>
                </a:solidFill>
              </a:rPr>
              <a:t>Based on the evidence</a:t>
            </a:r>
          </a:p>
        </p:txBody>
      </p:sp>
      <p:pic>
        <p:nvPicPr>
          <p:cNvPr id="4" name="Picture 3"/>
          <p:cNvPicPr>
            <a:picLocks noChangeAspect="1"/>
          </p:cNvPicPr>
          <p:nvPr/>
        </p:nvPicPr>
        <p:blipFill>
          <a:blip r:embed="rId3"/>
          <a:stretch>
            <a:fillRect/>
          </a:stretch>
        </p:blipFill>
        <p:spPr>
          <a:xfrm>
            <a:off x="4333097" y="2291688"/>
            <a:ext cx="4472575" cy="330422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490532" y="3943803"/>
            <a:ext cx="2857500" cy="2857500"/>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4330" b="89851" l="3333" r="90000">
                        <a14:foregroundMark x1="65200" y1="4465" x2="65200" y2="4465"/>
                        <a14:foregroundMark x1="3333" y1="52639" x2="3333" y2="52639"/>
                        <a14:backgroundMark x1="13867" y1="52639" x2="13867" y2="52639"/>
                        <a14:backgroundMark x1="84133" y1="21245" x2="84133" y2="21245"/>
                        <a14:backgroundMark x1="69067" y1="18945" x2="69067" y2="18945"/>
                      </a14:backgroundRemoval>
                    </a14:imgEffect>
                  </a14:imgLayer>
                </a14:imgProps>
              </a:ext>
            </a:extLst>
          </a:blip>
          <a:stretch>
            <a:fillRect/>
          </a:stretch>
        </p:blipFill>
        <p:spPr>
          <a:xfrm>
            <a:off x="4598912" y="4550273"/>
            <a:ext cx="1891620" cy="1863877"/>
          </a:xfrm>
          <a:prstGeom prst="rect">
            <a:avLst/>
          </a:prstGeom>
        </p:spPr>
      </p:pic>
      <p:sp>
        <p:nvSpPr>
          <p:cNvPr id="7" name="TextBox 6"/>
          <p:cNvSpPr txBox="1"/>
          <p:nvPr/>
        </p:nvSpPr>
        <p:spPr>
          <a:xfrm>
            <a:off x="530912" y="1869550"/>
            <a:ext cx="8135999" cy="1200328"/>
          </a:xfrm>
          <a:prstGeom prst="rect">
            <a:avLst/>
          </a:prstGeom>
          <a:noFill/>
        </p:spPr>
        <p:txBody>
          <a:bodyPr wrap="square" rtlCol="0">
            <a:spAutoFit/>
          </a:bodyPr>
          <a:lstStyle/>
          <a:p>
            <a:r>
              <a:rPr lang="en-US" sz="2400" dirty="0" smtClean="0"/>
              <a:t>Based on the evidence-your fingerprints on the knife, his blood on your gloves- it seems </a:t>
            </a:r>
          </a:p>
          <a:p>
            <a:r>
              <a:rPr lang="en-US" sz="2400" dirty="0" smtClean="0"/>
              <a:t>that you are the murderer.</a:t>
            </a:r>
            <a:endParaRPr lang="en-US" sz="2400" dirty="0"/>
          </a:p>
        </p:txBody>
      </p:sp>
      <p:sp>
        <p:nvSpPr>
          <p:cNvPr id="8" name="TextBox 7"/>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26664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smtClean="0">
                <a:solidFill>
                  <a:srgbClr val="C00000"/>
                </a:solidFill>
              </a:rPr>
              <a:t>Go Dutch</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a:t>S</a:t>
            </a:r>
            <a:r>
              <a:rPr lang="en-US" dirty="0" smtClean="0"/>
              <a:t>hare the cost of something, especially a meal, equally.</a:t>
            </a:r>
          </a:p>
          <a:p>
            <a:endParaRPr lang="en-US" dirty="0"/>
          </a:p>
        </p:txBody>
      </p:sp>
      <p:pic>
        <p:nvPicPr>
          <p:cNvPr id="7" name="Picture 6"/>
          <p:cNvPicPr>
            <a:picLocks noChangeAspect="1"/>
          </p:cNvPicPr>
          <p:nvPr/>
        </p:nvPicPr>
        <p:blipFill>
          <a:blip r:embed="rId4"/>
          <a:stretch>
            <a:fillRect/>
          </a:stretch>
        </p:blipFill>
        <p:spPr>
          <a:xfrm>
            <a:off x="3868316" y="2807306"/>
            <a:ext cx="4445000" cy="2959100"/>
          </a:xfrm>
          <a:prstGeom prst="rect">
            <a:avLst/>
          </a:prstGeom>
        </p:spPr>
      </p:pic>
      <p:sp>
        <p:nvSpPr>
          <p:cNvPr id="6" name="TextBox 5"/>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1381446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a:solidFill>
                  <a:srgbClr val="C00000"/>
                </a:solidFill>
              </a:rPr>
              <a:t>Grand </a:t>
            </a:r>
            <a:r>
              <a:rPr lang="en-US" b="1" dirty="0" smtClean="0">
                <a:solidFill>
                  <a:srgbClr val="C00000"/>
                </a:solidFill>
              </a:rPr>
              <a:t>Canyon</a:t>
            </a:r>
            <a:endParaRPr lang="en-US" b="1" dirty="0">
              <a:solidFill>
                <a:srgbClr val="C00000"/>
              </a:solidFill>
            </a:endParaRPr>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a:t>The Grand Canyon, is a steep-sided canyon carved by the Colorado River in the United States in the state of Arizona.</a:t>
            </a:r>
          </a:p>
        </p:txBody>
      </p:sp>
      <p:pic>
        <p:nvPicPr>
          <p:cNvPr id="4" name="Picture 3"/>
          <p:cNvPicPr>
            <a:picLocks noChangeAspect="1"/>
          </p:cNvPicPr>
          <p:nvPr/>
        </p:nvPicPr>
        <p:blipFill>
          <a:blip r:embed="rId3"/>
          <a:stretch>
            <a:fillRect/>
          </a:stretch>
        </p:blipFill>
        <p:spPr>
          <a:xfrm>
            <a:off x="3510398" y="2512621"/>
            <a:ext cx="5295274" cy="2965353"/>
          </a:xfrm>
          <a:prstGeom prst="rect">
            <a:avLst/>
          </a:prstGeom>
        </p:spPr>
      </p:pic>
      <p:pic>
        <p:nvPicPr>
          <p:cNvPr id="5" name="Picture 4"/>
          <p:cNvPicPr>
            <a:picLocks noChangeAspect="1"/>
          </p:cNvPicPr>
          <p:nvPr/>
        </p:nvPicPr>
        <p:blipFill>
          <a:blip r:embed="rId4"/>
          <a:stretch>
            <a:fillRect/>
          </a:stretch>
        </p:blipFill>
        <p:spPr>
          <a:xfrm>
            <a:off x="530084" y="3795533"/>
            <a:ext cx="4367889" cy="2525186"/>
          </a:xfrm>
          <a:prstGeom prst="rect">
            <a:avLst/>
          </a:prstGeom>
        </p:spPr>
      </p:pic>
      <p:sp>
        <p:nvSpPr>
          <p:cNvPr id="6" name="TextBox 5"/>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32457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a:solidFill>
                  <a:srgbClr val="C00000"/>
                </a:solidFill>
              </a:rPr>
              <a:t>Lodging</a:t>
            </a:r>
          </a:p>
        </p:txBody>
      </p:sp>
      <p:sp>
        <p:nvSpPr>
          <p:cNvPr id="3" name="Content Placeholder 2"/>
          <p:cNvSpPr>
            <a:spLocks noGrp="1"/>
          </p:cNvSpPr>
          <p:nvPr>
            <p:ph sz="quarter" idx="1"/>
          </p:nvPr>
        </p:nvSpPr>
        <p:spPr/>
        <p:txBody>
          <a:bodyPr>
            <a:normAutofit/>
          </a:bodyPr>
          <a:lstStyle/>
          <a:p>
            <a:pPr marL="0" indent="0">
              <a:buNone/>
            </a:pPr>
            <a:r>
              <a:rPr lang="en-US" sz="2000" dirty="0"/>
              <a:t>ˈ</a:t>
            </a:r>
            <a:r>
              <a:rPr lang="en-US" sz="2000" dirty="0" err="1"/>
              <a:t>läjiNG</a:t>
            </a:r>
            <a:r>
              <a:rPr lang="en-US" sz="2000" dirty="0"/>
              <a:t>/</a:t>
            </a:r>
          </a:p>
          <a:p>
            <a:pPr marL="0" indent="0">
              <a:buNone/>
            </a:pPr>
            <a:r>
              <a:rPr lang="en-US" sz="2000" i="1" dirty="0"/>
              <a:t>noun</a:t>
            </a:r>
            <a:endParaRPr lang="en-US" sz="2000" dirty="0"/>
          </a:p>
          <a:p>
            <a:pPr marL="514350" indent="-514350">
              <a:buFont typeface="+mj-lt"/>
              <a:buAutoNum type="arabicPeriod"/>
            </a:pPr>
            <a:r>
              <a:rPr lang="en-US" sz="2000" dirty="0"/>
              <a:t>noun: </a:t>
            </a:r>
            <a:r>
              <a:rPr lang="en-US" sz="2000" b="1" dirty="0"/>
              <a:t>lodging</a:t>
            </a:r>
            <a:endParaRPr lang="en-US" sz="2000" dirty="0"/>
          </a:p>
          <a:p>
            <a:pPr marL="788670" lvl="1" indent="-514350">
              <a:buFont typeface="+mj-lt"/>
              <a:buAutoNum type="arabicPeriod"/>
            </a:pPr>
            <a:r>
              <a:rPr lang="en-US" sz="1800" dirty="0"/>
              <a:t>a place in which someone lives or stays </a:t>
            </a:r>
            <a:r>
              <a:rPr lang="en-US" sz="1800" dirty="0" smtClean="0"/>
              <a:t>temporarily</a:t>
            </a:r>
            <a:endParaRPr lang="en-US" sz="1800" dirty="0"/>
          </a:p>
          <a:p>
            <a:pPr marL="788670" lvl="1" indent="-514350">
              <a:buFont typeface="+mj-lt"/>
              <a:buAutoNum type="arabicPeriod"/>
            </a:pPr>
            <a:r>
              <a:rPr lang="en-US" sz="1800" dirty="0" smtClean="0"/>
              <a:t>"</a:t>
            </a:r>
            <a:r>
              <a:rPr lang="en-US" sz="1800" dirty="0"/>
              <a:t>they found a cheap lodging in a backstreet"</a:t>
            </a:r>
          </a:p>
          <a:p>
            <a:pPr marL="514350" indent="-514350">
              <a:buFont typeface="+mj-lt"/>
              <a:buAutoNum type="arabicPeriod"/>
            </a:pPr>
            <a:r>
              <a:rPr lang="en-US" sz="2000" dirty="0"/>
              <a:t>a room or rooms rented out to someone, usually in the same residence as the owner.</a:t>
            </a:r>
          </a:p>
          <a:p>
            <a:pPr marL="274320" lvl="1" indent="0">
              <a:buNone/>
            </a:pPr>
            <a:r>
              <a:rPr lang="en-US" sz="2000" dirty="0" err="1" smtClean="0"/>
              <a:t>synonyms:accommodations</a:t>
            </a:r>
            <a:r>
              <a:rPr lang="en-US" sz="2000" dirty="0"/>
              <a:t>, rooms, chambers, living quarters, place to stay, a roof over one's head, </a:t>
            </a:r>
            <a:r>
              <a:rPr lang="en-US" sz="2000" dirty="0">
                <a:hlinkClick r:id="rId4"/>
              </a:rPr>
              <a:t>housing</a:t>
            </a:r>
            <a:r>
              <a:rPr lang="en-US" sz="2000" dirty="0"/>
              <a:t>, </a:t>
            </a:r>
            <a:r>
              <a:rPr lang="en-US" sz="2000" dirty="0">
                <a:hlinkClick r:id="rId5"/>
              </a:rPr>
              <a:t>shelter</a:t>
            </a:r>
            <a:r>
              <a:rPr lang="en-US" sz="2000" dirty="0"/>
              <a:t>; </a:t>
            </a:r>
          </a:p>
          <a:p>
            <a:pPr marL="514350" indent="-514350">
              <a:buFont typeface="+mj-lt"/>
              <a:buAutoNum type="arabicPeriod"/>
            </a:pPr>
            <a:endParaRPr lang="en-US" dirty="0"/>
          </a:p>
        </p:txBody>
      </p:sp>
      <p:pic>
        <p:nvPicPr>
          <p:cNvPr id="4" name="Picture 3"/>
          <p:cNvPicPr>
            <a:picLocks noChangeAspect="1"/>
          </p:cNvPicPr>
          <p:nvPr/>
        </p:nvPicPr>
        <p:blipFill rotWithShape="1">
          <a:blip r:embed="rId6"/>
          <a:srcRect t="31466" b="39895"/>
          <a:stretch/>
        </p:blipFill>
        <p:spPr>
          <a:xfrm>
            <a:off x="842312" y="4965585"/>
            <a:ext cx="4387375" cy="1033581"/>
          </a:xfrm>
          <a:prstGeom prst="rect">
            <a:avLst/>
          </a:prstGeom>
        </p:spPr>
      </p:pic>
      <p:pic>
        <p:nvPicPr>
          <p:cNvPr id="5" name="Picture 4"/>
          <p:cNvPicPr>
            <a:picLocks noChangeAspect="1"/>
          </p:cNvPicPr>
          <p:nvPr/>
        </p:nvPicPr>
        <p:blipFill>
          <a:blip r:embed="rId7"/>
          <a:stretch>
            <a:fillRect/>
          </a:stretch>
        </p:blipFill>
        <p:spPr>
          <a:xfrm>
            <a:off x="6022268" y="4492373"/>
            <a:ext cx="2141091" cy="1606675"/>
          </a:xfrm>
          <a:prstGeom prst="rect">
            <a:avLst/>
          </a:prstGeom>
        </p:spPr>
      </p:pic>
      <p:sp>
        <p:nvSpPr>
          <p:cNvPr id="6" name="TextBox 5"/>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2670318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a:solidFill>
                  <a:srgbClr val="C00000"/>
                </a:solidFill>
              </a:rPr>
              <a:t>Uphold the end of a bargain</a:t>
            </a:r>
          </a:p>
        </p:txBody>
      </p:sp>
      <p:sp>
        <p:nvSpPr>
          <p:cNvPr id="3" name="Content Placeholder 2"/>
          <p:cNvSpPr>
            <a:spLocks noGrp="1"/>
          </p:cNvSpPr>
          <p:nvPr>
            <p:ph sz="quarter" idx="1"/>
          </p:nvPr>
        </p:nvSpPr>
        <p:spPr>
          <a:xfrm>
            <a:off x="301753" y="1527048"/>
            <a:ext cx="4878539" cy="4572000"/>
          </a:xfrm>
        </p:spPr>
        <p:txBody>
          <a:bodyPr>
            <a:normAutofit fontScale="92500" lnSpcReduction="10000"/>
          </a:bodyPr>
          <a:lstStyle/>
          <a:p>
            <a:r>
              <a:rPr lang="en-US" dirty="0" smtClean="0"/>
              <a:t>Bargain</a:t>
            </a:r>
          </a:p>
          <a:p>
            <a:pPr marL="0" indent="0">
              <a:buNone/>
            </a:pPr>
            <a:r>
              <a:rPr lang="en-US" sz="2000" dirty="0"/>
              <a:t>ˈ</a:t>
            </a:r>
            <a:r>
              <a:rPr lang="en-US" sz="2000" dirty="0" err="1"/>
              <a:t>bärgən</a:t>
            </a:r>
            <a:r>
              <a:rPr lang="en-US" sz="2000" dirty="0"/>
              <a:t>/</a:t>
            </a:r>
          </a:p>
          <a:p>
            <a:pPr marL="0" indent="0">
              <a:buNone/>
            </a:pPr>
            <a:r>
              <a:rPr lang="en-US" sz="2000" i="1" dirty="0"/>
              <a:t>noun</a:t>
            </a:r>
            <a:endParaRPr lang="en-US" sz="2000" dirty="0"/>
          </a:p>
          <a:p>
            <a:pPr marL="0" indent="0">
              <a:buNone/>
            </a:pPr>
            <a:r>
              <a:rPr lang="en-US" sz="2000" dirty="0"/>
              <a:t>noun: </a:t>
            </a:r>
            <a:r>
              <a:rPr lang="en-US" sz="2000" b="1" dirty="0"/>
              <a:t>bargain</a:t>
            </a:r>
            <a:r>
              <a:rPr lang="en-US" sz="2000" dirty="0"/>
              <a:t>; plural noun: </a:t>
            </a:r>
            <a:r>
              <a:rPr lang="en-US" sz="2000" b="1" dirty="0" smtClean="0"/>
              <a:t>bargains</a:t>
            </a:r>
            <a:endParaRPr lang="en-US" sz="2000" dirty="0"/>
          </a:p>
          <a:p>
            <a:pPr marL="788670" lvl="1" indent="-514350">
              <a:buFont typeface="+mj-lt"/>
              <a:buAutoNum type="arabicPeriod"/>
            </a:pPr>
            <a:r>
              <a:rPr lang="en-US" dirty="0"/>
              <a:t>an agreement between two or more parties as to what each party will do for the other</a:t>
            </a:r>
            <a:r>
              <a:rPr lang="en-US" dirty="0" smtClean="0"/>
              <a:t>.</a:t>
            </a:r>
          </a:p>
          <a:p>
            <a:r>
              <a:rPr lang="en-US" dirty="0" smtClean="0"/>
              <a:t>Commonly used when there is an agreement between two people, and one person has done what they are supposed to, while the other still needs to uphold his end of the bargain.</a:t>
            </a:r>
            <a:endParaRPr lang="en-US" dirty="0"/>
          </a:p>
        </p:txBody>
      </p:sp>
      <p:pic>
        <p:nvPicPr>
          <p:cNvPr id="4" name="Picture 3"/>
          <p:cNvPicPr>
            <a:picLocks noChangeAspect="1"/>
          </p:cNvPicPr>
          <p:nvPr/>
        </p:nvPicPr>
        <p:blipFill>
          <a:blip r:embed="rId3"/>
          <a:stretch>
            <a:fillRect/>
          </a:stretch>
        </p:blipFill>
        <p:spPr>
          <a:xfrm>
            <a:off x="5180292" y="2647701"/>
            <a:ext cx="3655860" cy="2432809"/>
          </a:xfrm>
          <a:prstGeom prst="rect">
            <a:avLst/>
          </a:prstGeom>
        </p:spPr>
      </p:pic>
      <p:sp>
        <p:nvSpPr>
          <p:cNvPr id="5" name="TextBox 4"/>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179470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a:solidFill>
                  <a:srgbClr val="C00000"/>
                </a:solidFill>
              </a:rPr>
              <a:t>Offered</a:t>
            </a:r>
            <a:r>
              <a:rPr lang="en-US" dirty="0" smtClean="0"/>
              <a:t> </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ˈ</a:t>
            </a:r>
            <a:r>
              <a:rPr lang="en-US" dirty="0" err="1" smtClean="0"/>
              <a:t>ôfər</a:t>
            </a:r>
            <a:r>
              <a:rPr lang="en-US" dirty="0"/>
              <a:t>,ˈ</a:t>
            </a:r>
            <a:r>
              <a:rPr lang="en-US" dirty="0" err="1"/>
              <a:t>äfər</a:t>
            </a:r>
            <a:r>
              <a:rPr lang="en-US" dirty="0"/>
              <a:t>/</a:t>
            </a:r>
          </a:p>
          <a:p>
            <a:pPr marL="0" indent="0">
              <a:buNone/>
            </a:pPr>
            <a:r>
              <a:rPr lang="en-US" i="1" dirty="0"/>
              <a:t>verb</a:t>
            </a:r>
            <a:endParaRPr lang="en-US" dirty="0"/>
          </a:p>
          <a:p>
            <a:pPr marL="0" indent="0">
              <a:buNone/>
            </a:pPr>
            <a:r>
              <a:rPr lang="en-US" dirty="0"/>
              <a:t>past tense: </a:t>
            </a:r>
            <a:r>
              <a:rPr lang="en-US" b="1" dirty="0"/>
              <a:t>offered</a:t>
            </a:r>
            <a:r>
              <a:rPr lang="en-US" dirty="0"/>
              <a:t>; past participle: </a:t>
            </a:r>
            <a:r>
              <a:rPr lang="en-US" b="1" dirty="0"/>
              <a:t>offered</a:t>
            </a:r>
            <a:endParaRPr lang="en-US" dirty="0"/>
          </a:p>
          <a:p>
            <a:pPr marL="514350" indent="-514350">
              <a:buFont typeface="+mj-lt"/>
              <a:buAutoNum type="arabicPeriod"/>
            </a:pPr>
            <a:r>
              <a:rPr lang="en-US" dirty="0"/>
              <a:t>present or proffer (something) for (someone) to accept or reject as so desired.</a:t>
            </a:r>
          </a:p>
          <a:p>
            <a:pPr lvl="1"/>
            <a:r>
              <a:rPr lang="en-US" dirty="0"/>
              <a:t>"may I offer you a drink?"</a:t>
            </a:r>
          </a:p>
          <a:p>
            <a:pPr lvl="1"/>
            <a:r>
              <a:rPr lang="en-US" dirty="0"/>
              <a:t>synonyms</a:t>
            </a:r>
            <a:r>
              <a:rPr lang="en-US" dirty="0" smtClean="0"/>
              <a:t>: put </a:t>
            </a:r>
            <a:r>
              <a:rPr lang="en-US" dirty="0"/>
              <a:t>forward, </a:t>
            </a:r>
            <a:r>
              <a:rPr lang="en-US" dirty="0">
                <a:hlinkClick r:id="rId3"/>
              </a:rPr>
              <a:t>proffer</a:t>
            </a:r>
            <a:r>
              <a:rPr lang="en-US" dirty="0"/>
              <a:t>, </a:t>
            </a:r>
            <a:r>
              <a:rPr lang="en-US" dirty="0">
                <a:hlinkClick r:id="rId4"/>
              </a:rPr>
              <a:t>provide</a:t>
            </a:r>
            <a:r>
              <a:rPr lang="en-US" dirty="0"/>
              <a:t>, </a:t>
            </a:r>
            <a:r>
              <a:rPr lang="en-US" dirty="0">
                <a:hlinkClick r:id="rId5"/>
              </a:rPr>
              <a:t>give</a:t>
            </a:r>
            <a:r>
              <a:rPr lang="en-US" dirty="0"/>
              <a:t>, </a:t>
            </a:r>
            <a:endParaRPr lang="en-US" dirty="0" smtClean="0"/>
          </a:p>
          <a:p>
            <a:pPr lvl="2"/>
            <a:r>
              <a:rPr lang="en-US" dirty="0" smtClean="0"/>
              <a:t>"</a:t>
            </a:r>
            <a:r>
              <a:rPr lang="en-US" dirty="0"/>
              <a:t>he offered $</a:t>
            </a:r>
            <a:r>
              <a:rPr lang="en-US" dirty="0" smtClean="0"/>
              <a:t>200”</a:t>
            </a:r>
            <a:endParaRPr lang="en-US" dirty="0"/>
          </a:p>
          <a:p>
            <a:pPr marL="514350" indent="-514350">
              <a:buFont typeface="+mj-lt"/>
              <a:buAutoNum type="arabicPeriod"/>
            </a:pPr>
            <a:r>
              <a:rPr lang="en-US" dirty="0" smtClean="0"/>
              <a:t>express </a:t>
            </a:r>
            <a:r>
              <a:rPr lang="en-US" dirty="0"/>
              <a:t>readiness or the intention to do something for or on behalf of someone.</a:t>
            </a:r>
          </a:p>
          <a:p>
            <a:pPr lvl="1"/>
            <a:r>
              <a:rPr lang="en-US" dirty="0"/>
              <a:t>"he offered to fix the gate"</a:t>
            </a:r>
          </a:p>
          <a:p>
            <a:pPr lvl="1"/>
            <a:r>
              <a:rPr lang="en-US" dirty="0"/>
              <a:t>synonyms</a:t>
            </a:r>
            <a:r>
              <a:rPr lang="en-US" dirty="0" smtClean="0"/>
              <a:t>: </a:t>
            </a:r>
            <a:r>
              <a:rPr lang="en-US" dirty="0" smtClean="0">
                <a:hlinkClick r:id="rId6"/>
              </a:rPr>
              <a:t>volunteer</a:t>
            </a:r>
            <a:r>
              <a:rPr lang="en-US" dirty="0"/>
              <a:t>, volunteer one's </a:t>
            </a:r>
            <a:r>
              <a:rPr lang="en-US" dirty="0" smtClean="0"/>
              <a:t>services</a:t>
            </a:r>
            <a:endParaRPr lang="en-US" dirty="0"/>
          </a:p>
          <a:p>
            <a:pPr marL="514350" indent="-514350">
              <a:buFont typeface="+mj-lt"/>
              <a:buAutoNum type="arabicPeriod"/>
            </a:pPr>
            <a:r>
              <a:rPr lang="en-US" dirty="0"/>
              <a:t>make available for sale.</a:t>
            </a:r>
          </a:p>
          <a:p>
            <a:pPr lvl="1"/>
            <a:r>
              <a:rPr lang="en-US" dirty="0"/>
              <a:t>"the product is offered at a very competitive price"</a:t>
            </a:r>
          </a:p>
          <a:p>
            <a:pPr lvl="1"/>
            <a:r>
              <a:rPr lang="en-US" dirty="0"/>
              <a:t>synonyms</a:t>
            </a:r>
            <a:r>
              <a:rPr lang="en-US" dirty="0" smtClean="0"/>
              <a:t>: put </a:t>
            </a:r>
            <a:r>
              <a:rPr lang="en-US" dirty="0"/>
              <a:t>up for </a:t>
            </a:r>
            <a:r>
              <a:rPr lang="en-US" dirty="0" smtClean="0"/>
              <a:t>sale</a:t>
            </a:r>
            <a:endParaRPr lang="en-US" dirty="0"/>
          </a:p>
        </p:txBody>
      </p:sp>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6286" b="94286" l="2431" r="100000">
                        <a14:foregroundMark x1="81597" y1="94857" x2="81597" y2="94857"/>
                        <a14:foregroundMark x1="26736" y1="21714" x2="26736" y2="21714"/>
                        <a14:foregroundMark x1="23611" y1="17714" x2="23611" y2="17714"/>
                        <a14:foregroundMark x1="15278" y1="20000" x2="15278" y2="20000"/>
                        <a14:foregroundMark x1="10764" y1="17714" x2="10764" y2="17714"/>
                        <a14:foregroundMark x1="5556" y1="16000" x2="5556" y2="16000"/>
                        <a14:foregroundMark x1="16667" y1="8571" x2="16667" y2="8571"/>
                        <a14:foregroundMark x1="2431" y1="12000" x2="2431" y2="12000"/>
                        <a14:backgroundMark x1="31597" y1="25714" x2="31597" y2="25714"/>
                      </a14:backgroundRemoval>
                    </a14:imgEffect>
                  </a14:imgLayer>
                </a14:imgProps>
              </a:ext>
            </a:extLst>
          </a:blip>
          <a:stretch>
            <a:fillRect/>
          </a:stretch>
        </p:blipFill>
        <p:spPr>
          <a:xfrm>
            <a:off x="5148072" y="228600"/>
            <a:ext cx="3657600" cy="2222500"/>
          </a:xfrm>
          <a:prstGeom prst="rect">
            <a:avLst/>
          </a:prstGeom>
        </p:spPr>
      </p:pic>
      <p:sp>
        <p:nvSpPr>
          <p:cNvPr id="5" name="TextBox 4"/>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241716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a:solidFill>
                  <a:srgbClr val="C00000"/>
                </a:solidFill>
              </a:rPr>
              <a:t>Expenses</a:t>
            </a:r>
          </a:p>
        </p:txBody>
      </p:sp>
      <p:sp>
        <p:nvSpPr>
          <p:cNvPr id="3" name="Content Placeholder 2"/>
          <p:cNvSpPr>
            <a:spLocks noGrp="1"/>
          </p:cNvSpPr>
          <p:nvPr>
            <p:ph sz="quarter" idx="1"/>
          </p:nvPr>
        </p:nvSpPr>
        <p:spPr>
          <a:xfrm>
            <a:off x="301752" y="1527048"/>
            <a:ext cx="4763852" cy="4572000"/>
          </a:xfrm>
        </p:spPr>
        <p:txBody>
          <a:bodyPr>
            <a:normAutofit fontScale="77500" lnSpcReduction="20000"/>
          </a:bodyPr>
          <a:lstStyle/>
          <a:p>
            <a:pPr marL="0" indent="0">
              <a:buNone/>
            </a:pPr>
            <a:r>
              <a:rPr lang="en-US" dirty="0"/>
              <a:t>/</a:t>
            </a:r>
            <a:r>
              <a:rPr lang="en-US" dirty="0" err="1"/>
              <a:t>ikˈspens</a:t>
            </a:r>
            <a:r>
              <a:rPr lang="en-US" dirty="0"/>
              <a:t>/</a:t>
            </a:r>
          </a:p>
          <a:p>
            <a:pPr marL="0" indent="0">
              <a:buNone/>
            </a:pPr>
            <a:r>
              <a:rPr lang="en-US" i="1" dirty="0" smtClean="0"/>
              <a:t>Noun</a:t>
            </a:r>
            <a:r>
              <a:rPr lang="en-US" dirty="0" smtClean="0"/>
              <a:t> </a:t>
            </a:r>
            <a:endParaRPr lang="en-US" dirty="0"/>
          </a:p>
          <a:p>
            <a:pPr marL="514350" indent="-514350">
              <a:buFont typeface="+mj-lt"/>
              <a:buAutoNum type="arabicPeriod"/>
            </a:pPr>
            <a:r>
              <a:rPr lang="en-US" dirty="0" smtClean="0"/>
              <a:t>The </a:t>
            </a:r>
            <a:r>
              <a:rPr lang="en-US" dirty="0"/>
              <a:t>cost required for something; the money spent on something.</a:t>
            </a:r>
          </a:p>
          <a:p>
            <a:pPr lvl="1"/>
            <a:r>
              <a:rPr lang="en-US" dirty="0"/>
              <a:t>"we had ordered suits </a:t>
            </a:r>
            <a:r>
              <a:rPr lang="en-US" b="1" dirty="0"/>
              <a:t>at</a:t>
            </a:r>
            <a:r>
              <a:rPr lang="en-US" dirty="0"/>
              <a:t> great </a:t>
            </a:r>
            <a:r>
              <a:rPr lang="en-US" b="1" dirty="0"/>
              <a:t>expense</a:t>
            </a:r>
            <a:r>
              <a:rPr lang="en-US" dirty="0"/>
              <a:t>"</a:t>
            </a:r>
          </a:p>
          <a:p>
            <a:pPr lvl="1"/>
            <a:r>
              <a:rPr lang="en-US" dirty="0" err="1"/>
              <a:t>synonyms:</a:t>
            </a:r>
            <a:r>
              <a:rPr lang="en-US" dirty="0" err="1">
                <a:hlinkClick r:id="rId3"/>
              </a:rPr>
              <a:t>cost</a:t>
            </a:r>
            <a:r>
              <a:rPr lang="en-US" dirty="0"/>
              <a:t>, </a:t>
            </a:r>
            <a:r>
              <a:rPr lang="en-US" dirty="0">
                <a:hlinkClick r:id="rId4"/>
              </a:rPr>
              <a:t>price</a:t>
            </a:r>
            <a:r>
              <a:rPr lang="en-US" dirty="0"/>
              <a:t>, </a:t>
            </a:r>
            <a:endParaRPr lang="en-US" dirty="0" smtClean="0"/>
          </a:p>
          <a:p>
            <a:pPr lvl="1"/>
            <a:r>
              <a:rPr lang="en-US" dirty="0" smtClean="0"/>
              <a:t>"</a:t>
            </a:r>
            <a:r>
              <a:rPr lang="en-US" dirty="0"/>
              <a:t>the expense of entertaining"</a:t>
            </a:r>
          </a:p>
          <a:p>
            <a:pPr marL="514350" indent="-514350">
              <a:buFont typeface="+mj-lt"/>
              <a:buAutoNum type="arabicPeriod"/>
            </a:pPr>
            <a:r>
              <a:rPr lang="en-US" dirty="0"/>
              <a:t>T</a:t>
            </a:r>
            <a:r>
              <a:rPr lang="en-US" dirty="0" smtClean="0"/>
              <a:t>he </a:t>
            </a:r>
            <a:r>
              <a:rPr lang="en-US" dirty="0"/>
              <a:t>costs incurred in the performance of one's job or a specific task, especially one undertaken for another person.</a:t>
            </a:r>
          </a:p>
          <a:p>
            <a:pPr lvl="1"/>
            <a:r>
              <a:rPr lang="en-US" dirty="0"/>
              <a:t>plural noun: </a:t>
            </a:r>
            <a:r>
              <a:rPr lang="en-US" b="1" dirty="0"/>
              <a:t>expenses</a:t>
            </a:r>
            <a:endParaRPr lang="en-US" dirty="0"/>
          </a:p>
          <a:p>
            <a:pPr lvl="1"/>
            <a:r>
              <a:rPr lang="en-US" dirty="0"/>
              <a:t>"his hotel and travel expenses"</a:t>
            </a:r>
          </a:p>
          <a:p>
            <a:pPr lvl="1"/>
            <a:r>
              <a:rPr lang="en-US" b="1" dirty="0"/>
              <a:t>a thing on which one is required to spend money.</a:t>
            </a:r>
          </a:p>
          <a:p>
            <a:endParaRPr lang="en-US" dirty="0"/>
          </a:p>
        </p:txBody>
      </p:sp>
      <p:pic>
        <p:nvPicPr>
          <p:cNvPr id="4" name="Picture 3"/>
          <p:cNvPicPr>
            <a:picLocks noChangeAspect="1"/>
          </p:cNvPicPr>
          <p:nvPr/>
        </p:nvPicPr>
        <p:blipFill>
          <a:blip r:embed="rId5"/>
          <a:stretch>
            <a:fillRect/>
          </a:stretch>
        </p:blipFill>
        <p:spPr>
          <a:xfrm>
            <a:off x="5065604" y="3774948"/>
            <a:ext cx="3492500" cy="2324100"/>
          </a:xfrm>
          <a:prstGeom prst="rect">
            <a:avLst/>
          </a:prstGeom>
        </p:spPr>
      </p:pic>
      <p:pic>
        <p:nvPicPr>
          <p:cNvPr id="5" name="Picture 4"/>
          <p:cNvPicPr>
            <a:picLocks noChangeAspect="1"/>
          </p:cNvPicPr>
          <p:nvPr/>
        </p:nvPicPr>
        <p:blipFill>
          <a:blip r:embed="rId6"/>
          <a:stretch>
            <a:fillRect/>
          </a:stretch>
        </p:blipFill>
        <p:spPr>
          <a:xfrm>
            <a:off x="5065604" y="2043875"/>
            <a:ext cx="3492500" cy="1372350"/>
          </a:xfrm>
          <a:prstGeom prst="rect">
            <a:avLst/>
          </a:prstGeom>
        </p:spPr>
      </p:pic>
      <p:sp>
        <p:nvSpPr>
          <p:cNvPr id="6" name="TextBox 5"/>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42921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srcRect/>
          <a:stretch>
            <a:fillRect/>
          </a:stretch>
        </p:blipFill>
        <p:spPr bwMode="auto">
          <a:xfrm>
            <a:off x="2679700" y="6382266"/>
            <a:ext cx="42672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a:solidFill>
                  <a:srgbClr val="C00000"/>
                </a:solidFill>
              </a:rPr>
              <a:t>Pain killers</a:t>
            </a:r>
          </a:p>
        </p:txBody>
      </p:sp>
      <p:sp>
        <p:nvSpPr>
          <p:cNvPr id="3" name="Content Placeholder 2"/>
          <p:cNvSpPr>
            <a:spLocks noGrp="1"/>
          </p:cNvSpPr>
          <p:nvPr>
            <p:ph sz="quarter" idx="1"/>
          </p:nvPr>
        </p:nvSpPr>
        <p:spPr/>
        <p:txBody>
          <a:bodyPr/>
          <a:lstStyle/>
          <a:p>
            <a:endParaRPr lang="en-US" dirty="0"/>
          </a:p>
          <a:p>
            <a:endParaRPr lang="en-US" dirty="0"/>
          </a:p>
        </p:txBody>
      </p:sp>
      <p:pic>
        <p:nvPicPr>
          <p:cNvPr id="4" name="Picture 3"/>
          <p:cNvPicPr>
            <a:picLocks noChangeAspect="1"/>
          </p:cNvPicPr>
          <p:nvPr/>
        </p:nvPicPr>
        <p:blipFill>
          <a:blip r:embed="rId3"/>
          <a:stretch>
            <a:fillRect/>
          </a:stretch>
        </p:blipFill>
        <p:spPr>
          <a:xfrm>
            <a:off x="2156952" y="4076255"/>
            <a:ext cx="3036901" cy="2022793"/>
          </a:xfrm>
          <a:prstGeom prst="rect">
            <a:avLst/>
          </a:prstGeom>
        </p:spPr>
      </p:pic>
      <p:sp>
        <p:nvSpPr>
          <p:cNvPr id="5" name="Rectangle 4"/>
          <p:cNvSpPr/>
          <p:nvPr/>
        </p:nvSpPr>
        <p:spPr>
          <a:xfrm>
            <a:off x="301751" y="1863914"/>
            <a:ext cx="5206769" cy="2462213"/>
          </a:xfrm>
          <a:prstGeom prst="rect">
            <a:avLst/>
          </a:prstGeom>
        </p:spPr>
        <p:txBody>
          <a:bodyPr wrap="square">
            <a:spAutoFit/>
          </a:bodyPr>
          <a:lstStyle/>
          <a:p>
            <a:r>
              <a:rPr lang="en-US" sz="2400" dirty="0" err="1" smtClean="0"/>
              <a:t>pain·kil·ler</a:t>
            </a:r>
            <a:endParaRPr lang="en-US" sz="2400" dirty="0" smtClean="0"/>
          </a:p>
          <a:p>
            <a:r>
              <a:rPr lang="en-US" sz="2400" dirty="0" smtClean="0"/>
              <a:t>ˈ</a:t>
            </a:r>
            <a:r>
              <a:rPr lang="en-US" sz="2400" dirty="0" err="1"/>
              <a:t>pānˌkilər</a:t>
            </a:r>
            <a:r>
              <a:rPr lang="en-US" sz="2400" dirty="0"/>
              <a:t>/</a:t>
            </a:r>
          </a:p>
          <a:p>
            <a:r>
              <a:rPr lang="en-US" sz="2400" i="1" dirty="0" smtClean="0"/>
              <a:t>Noun</a:t>
            </a:r>
            <a:endParaRPr lang="en-US" sz="2400" dirty="0" smtClean="0"/>
          </a:p>
          <a:p>
            <a:r>
              <a:rPr lang="en-US" sz="3200" dirty="0"/>
              <a:t>A</a:t>
            </a:r>
            <a:r>
              <a:rPr lang="en-US" sz="3200" dirty="0" smtClean="0"/>
              <a:t> drug or medicine for relieving pain</a:t>
            </a:r>
            <a:r>
              <a:rPr lang="en-US" dirty="0" smtClean="0"/>
              <a:t>.</a:t>
            </a:r>
          </a:p>
          <a:p>
            <a:endParaRPr lang="en-US" dirty="0"/>
          </a:p>
        </p:txBody>
      </p:sp>
      <p:pic>
        <p:nvPicPr>
          <p:cNvPr id="8" name="Picture 7"/>
          <p:cNvPicPr>
            <a:picLocks noChangeAspect="1"/>
          </p:cNvPicPr>
          <p:nvPr/>
        </p:nvPicPr>
        <p:blipFill>
          <a:blip r:embed="rId4"/>
          <a:stretch>
            <a:fillRect/>
          </a:stretch>
        </p:blipFill>
        <p:spPr>
          <a:xfrm>
            <a:off x="5323000" y="2502880"/>
            <a:ext cx="3513152" cy="3591512"/>
          </a:xfrm>
          <a:prstGeom prst="rect">
            <a:avLst/>
          </a:prstGeom>
        </p:spPr>
      </p:pic>
      <p:sp>
        <p:nvSpPr>
          <p:cNvPr id="7" name="TextBox 6"/>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18728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srcRect/>
          <a:stretch>
            <a:fillRect/>
          </a:stretch>
        </p:blipFill>
        <p:spPr bwMode="auto">
          <a:xfrm>
            <a:off x="2679700" y="6382266"/>
            <a:ext cx="4178300" cy="347148"/>
          </a:xfrm>
          <a:prstGeom prst="rect">
            <a:avLst/>
          </a:prstGeom>
          <a:noFill/>
          <a:ln w="9525">
            <a:solidFill>
              <a:schemeClr val="tx1"/>
            </a:solidFill>
            <a:miter lim="800000"/>
            <a:headEnd/>
            <a:tailEnd/>
          </a:ln>
          <a:effectLst>
            <a:outerShdw blurRad="584200" dist="2527300" dir="1728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rotWithShape="1">
          <a:blip r:embed="rId3"/>
          <a:srcRect l="22744"/>
          <a:stretch/>
        </p:blipFill>
        <p:spPr>
          <a:xfrm>
            <a:off x="3039675" y="3497373"/>
            <a:ext cx="2508106" cy="2041975"/>
          </a:xfrm>
          <a:prstGeom prst="rect">
            <a:avLst/>
          </a:prstGeom>
        </p:spPr>
      </p:pic>
      <p:sp>
        <p:nvSpPr>
          <p:cNvPr id="2" name="Title 1"/>
          <p:cNvSpPr>
            <a:spLocks noGrp="1"/>
          </p:cNvSpPr>
          <p:nvPr>
            <p:ph type="title"/>
          </p:nvPr>
        </p:nvSpPr>
        <p:spPr/>
        <p:txBody>
          <a:bodyPr>
            <a:normAutofit/>
          </a:bodyPr>
          <a:lstStyle/>
          <a:p>
            <a:r>
              <a:rPr lang="en-US" dirty="0">
                <a:solidFill>
                  <a:srgbClr val="C00000"/>
                </a:solidFill>
              </a:rPr>
              <a:t>Falling asleep at the wheel</a:t>
            </a:r>
          </a:p>
        </p:txBody>
      </p:sp>
      <p:sp>
        <p:nvSpPr>
          <p:cNvPr id="3" name="Content Placeholder 2"/>
          <p:cNvSpPr>
            <a:spLocks noGrp="1"/>
          </p:cNvSpPr>
          <p:nvPr>
            <p:ph sz="quarter" idx="1"/>
          </p:nvPr>
        </p:nvSpPr>
        <p:spPr/>
        <p:txBody>
          <a:bodyPr/>
          <a:lstStyle/>
          <a:p>
            <a:endParaRPr lang="en-US" dirty="0"/>
          </a:p>
          <a:p>
            <a:endParaRPr lang="en-US" dirty="0"/>
          </a:p>
        </p:txBody>
      </p:sp>
      <p:pic>
        <p:nvPicPr>
          <p:cNvPr id="4" name="Picture 3"/>
          <p:cNvPicPr>
            <a:picLocks noChangeAspect="1"/>
          </p:cNvPicPr>
          <p:nvPr/>
        </p:nvPicPr>
        <p:blipFill rotWithShape="1">
          <a:blip r:embed="rId4"/>
          <a:srcRect l="25906"/>
          <a:stretch/>
        </p:blipFill>
        <p:spPr>
          <a:xfrm>
            <a:off x="301752" y="3488122"/>
            <a:ext cx="2279741" cy="2051226"/>
          </a:xfrm>
          <a:prstGeom prst="rect">
            <a:avLst/>
          </a:prstGeom>
        </p:spPr>
      </p:pic>
      <p:pic>
        <p:nvPicPr>
          <p:cNvPr id="6" name="Picture 5"/>
          <p:cNvPicPr>
            <a:picLocks noChangeAspect="1"/>
          </p:cNvPicPr>
          <p:nvPr/>
        </p:nvPicPr>
        <p:blipFill>
          <a:blip r:embed="rId5"/>
          <a:stretch>
            <a:fillRect/>
          </a:stretch>
        </p:blipFill>
        <p:spPr>
          <a:xfrm>
            <a:off x="5833197" y="3488122"/>
            <a:ext cx="2972475" cy="2051226"/>
          </a:xfrm>
          <a:prstGeom prst="rect">
            <a:avLst/>
          </a:prstGeom>
        </p:spPr>
      </p:pic>
      <p:sp>
        <p:nvSpPr>
          <p:cNvPr id="7" name="TextBox 6"/>
          <p:cNvSpPr txBox="1"/>
          <p:nvPr/>
        </p:nvSpPr>
        <p:spPr>
          <a:xfrm>
            <a:off x="2270584" y="2439986"/>
            <a:ext cx="4532010" cy="523220"/>
          </a:xfrm>
          <a:prstGeom prst="rect">
            <a:avLst/>
          </a:prstGeom>
          <a:noFill/>
        </p:spPr>
        <p:txBody>
          <a:bodyPr wrap="none" rtlCol="0">
            <a:spAutoFit/>
          </a:bodyPr>
          <a:lstStyle/>
          <a:p>
            <a:r>
              <a:rPr lang="en-US" sz="2800" dirty="0" smtClean="0"/>
              <a:t>Falling asleep while driving</a:t>
            </a:r>
            <a:endParaRPr lang="en-US" sz="2800" dirty="0"/>
          </a:p>
        </p:txBody>
      </p:sp>
      <p:sp>
        <p:nvSpPr>
          <p:cNvPr id="8" name="TextBox 7"/>
          <p:cNvSpPr txBox="1"/>
          <p:nvPr/>
        </p:nvSpPr>
        <p:spPr>
          <a:xfrm>
            <a:off x="2679700" y="6382266"/>
            <a:ext cx="4178300" cy="369332"/>
          </a:xfrm>
          <a:prstGeom prst="rect">
            <a:avLst/>
          </a:prstGeom>
          <a:noFill/>
        </p:spPr>
        <p:txBody>
          <a:bodyPr wrap="square" rtlCol="0">
            <a:spAutoFit/>
          </a:bodyPr>
          <a:lstStyle/>
          <a:p>
            <a:pPr algn="ctr"/>
            <a:r>
              <a:rPr lang="en-US" dirty="0">
                <a:solidFill>
                  <a:schemeClr val="bg1"/>
                </a:solidFill>
              </a:rPr>
              <a:t>Small Claims Court for School </a:t>
            </a:r>
            <a:r>
              <a:rPr lang="en-US" dirty="0" smtClean="0">
                <a:solidFill>
                  <a:schemeClr val="bg1"/>
                </a:solidFill>
              </a:rPr>
              <a:t>- Case 2</a:t>
            </a:r>
            <a:endParaRPr lang="en-US" dirty="0">
              <a:solidFill>
                <a:schemeClr val="bg1"/>
              </a:solidFill>
            </a:endParaRPr>
          </a:p>
        </p:txBody>
      </p:sp>
    </p:spTree>
    <p:extLst>
      <p:ext uri="{BB962C8B-B14F-4D97-AF65-F5344CB8AC3E}">
        <p14:creationId xmlns:p14="http://schemas.microsoft.com/office/powerpoint/2010/main" val="30553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100</TotalTime>
  <Words>640</Words>
  <Application>Microsoft Office PowerPoint</Application>
  <PresentationFormat>On-screen Show (4:3)</PresentationFormat>
  <Paragraphs>81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Small Claims Court - Case 2 Vocabulary</vt:lpstr>
      <vt:lpstr>Go Dutch</vt:lpstr>
      <vt:lpstr>Grand Canyon</vt:lpstr>
      <vt:lpstr>Lodging</vt:lpstr>
      <vt:lpstr>Uphold the end of a bargain</vt:lpstr>
      <vt:lpstr>Offered </vt:lpstr>
      <vt:lpstr>Expenses</vt:lpstr>
      <vt:lpstr>Pain killers</vt:lpstr>
      <vt:lpstr>Falling asleep at the wheel</vt:lpstr>
      <vt:lpstr>Entitled</vt:lpstr>
      <vt:lpstr>Based on the evidence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WORDS</dc:title>
  <dc:creator>WISS</dc:creator>
  <cp:lastModifiedBy>User</cp:lastModifiedBy>
  <cp:revision>13</cp:revision>
  <dcterms:created xsi:type="dcterms:W3CDTF">2014-07-19T21:21:00Z</dcterms:created>
  <dcterms:modified xsi:type="dcterms:W3CDTF">2016-02-13T14:17:54Z</dcterms:modified>
</cp:coreProperties>
</file>